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2"/>
  </p:notesMasterIdLst>
  <p:sldIdLst>
    <p:sldId id="257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6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DA602ADB-71EB-463C-BD61-27A9A0C3D221}">
          <p14:sldIdLst>
            <p14:sldId id="257"/>
            <p14:sldId id="265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70C0"/>
    <a:srgbClr val="ED7D31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9" autoAdjust="0"/>
    <p:restoredTop sz="94634" autoAdjust="0"/>
  </p:normalViewPr>
  <p:slideViewPr>
    <p:cSldViewPr>
      <p:cViewPr>
        <p:scale>
          <a:sx n="125" d="100"/>
          <a:sy n="125" d="100"/>
        </p:scale>
        <p:origin x="672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6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04"/>
    </p:cViewPr>
  </p:sorterViewPr>
  <p:gridSpacing cx="180000" cy="18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F0E47-70C5-465C-A356-02D79519FF37}" type="datetimeFigureOut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2B452-0183-4BD7-95D3-D52522A02F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191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229000"/>
            <a:ext cx="6858000" cy="5469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72000" y="4486321"/>
            <a:ext cx="2986200" cy="365125"/>
          </a:xfrm>
        </p:spPr>
        <p:txBody>
          <a:bodyPr/>
          <a:lstStyle>
            <a:lvl1pPr>
              <a:defRPr sz="2000"/>
            </a:lvl1pPr>
          </a:lstStyle>
          <a:p>
            <a:fld id="{2BD0D4EF-F82C-45C2-AE28-2463785E0A7F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141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788" y="0"/>
            <a:ext cx="9144000" cy="909000"/>
          </a:xfrm>
        </p:spPr>
        <p:txBody>
          <a:bodyPr anchor="b">
            <a:normAutofit/>
          </a:bodyPr>
          <a:lstStyle>
            <a:lvl1pPr>
              <a:defRPr sz="24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スライドタイトル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E7E7B7C-6D59-4E89-B30F-1AB261EFA869}"/>
              </a:ext>
            </a:extLst>
          </p:cNvPr>
          <p:cNvCxnSpPr/>
          <p:nvPr userDrawn="1"/>
        </p:nvCxnSpPr>
        <p:spPr>
          <a:xfrm>
            <a:off x="0" y="909000"/>
            <a:ext cx="914400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B441414F-2548-4D74-9F57-56D06CB211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2413" y="1089025"/>
            <a:ext cx="8639175" cy="4859338"/>
          </a:xfrm>
          <a:prstGeom prst="rect">
            <a:avLst/>
          </a:prstGeom>
        </p:spPr>
        <p:txBody>
          <a:bodyPr/>
          <a:lstStyle>
            <a:lvl1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ja-JP" altLang="en-US" dirty="0"/>
              <a:t>スライドメッセージ</a:t>
            </a:r>
          </a:p>
        </p:txBody>
      </p:sp>
      <p:pic>
        <p:nvPicPr>
          <p:cNvPr id="12" name="図 11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8A92BE48-0504-480E-A822-28A9735A3A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2571" y="148516"/>
            <a:ext cx="559393" cy="70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8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80900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タイトル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4B508-F506-4799-983A-C3D8E560525E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E5D22-E6F3-4600-AA23-F2043F872C8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D00841E-9B58-4AE1-84F5-018A28D9D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248999"/>
            <a:ext cx="7886700" cy="292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98534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ABD33B-9133-40C2-A85E-29AABEA8E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00" y="1918414"/>
            <a:ext cx="8280000" cy="800964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Zoom</a:t>
            </a:r>
            <a:r>
              <a:rPr lang="ja-JP" altLang="en-US" sz="3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の基本的な使い方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0D7E078-8957-4A66-9360-0FBA540F3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89003"/>
            <a:ext cx="6858000" cy="2515126"/>
          </a:xfrm>
        </p:spPr>
        <p:txBody>
          <a:bodyPr>
            <a:normAutofit lnSpcReduction="10000"/>
          </a:bodyPr>
          <a:lstStyle/>
          <a:p>
            <a:pPr algn="r"/>
            <a:endParaRPr kumimoji="1" lang="en-US" altLang="ja-JP" dirty="0"/>
          </a:p>
          <a:p>
            <a:pPr algn="r"/>
            <a:endParaRPr kumimoji="1" lang="en-US" altLang="ja-JP" dirty="0"/>
          </a:p>
          <a:p>
            <a:pPr algn="r"/>
            <a:endParaRPr lang="en-US" altLang="ja-JP" dirty="0"/>
          </a:p>
          <a:p>
            <a:pPr algn="r"/>
            <a:endParaRPr kumimoji="1" lang="en-US" altLang="ja-JP" dirty="0"/>
          </a:p>
          <a:p>
            <a:pPr algn="r"/>
            <a:endParaRPr lang="en-US" altLang="ja-JP" dirty="0"/>
          </a:p>
          <a:p>
            <a:pPr algn="r"/>
            <a:r>
              <a:rPr kumimoji="1" lang="en-US" altLang="ja-JP" dirty="0"/>
              <a:t>T.M.</a:t>
            </a:r>
            <a:r>
              <a:rPr kumimoji="1" lang="ja-JP" altLang="en-US" dirty="0"/>
              <a:t>スクール　水谷光伸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D30D5BB-EB51-4DEF-8FBC-2CDF5948B523}"/>
              </a:ext>
            </a:extLst>
          </p:cNvPr>
          <p:cNvGrpSpPr/>
          <p:nvPr/>
        </p:nvGrpSpPr>
        <p:grpSpPr>
          <a:xfrm>
            <a:off x="5839731" y="352879"/>
            <a:ext cx="2714471" cy="916121"/>
            <a:chOff x="5839731" y="352879"/>
            <a:chExt cx="2714471" cy="916121"/>
          </a:xfrm>
        </p:grpSpPr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D5277A5A-5F2F-45DB-99AB-19A60EC5CC14}"/>
                </a:ext>
              </a:extLst>
            </p:cNvPr>
            <p:cNvCxnSpPr/>
            <p:nvPr/>
          </p:nvCxnSpPr>
          <p:spPr>
            <a:xfrm>
              <a:off x="6192000" y="786114"/>
              <a:ext cx="1620000" cy="0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7" name="図 6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A1BBF136-5FE9-4BD7-A785-5375DBE0B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7280" y="352879"/>
              <a:ext cx="726922" cy="916121"/>
            </a:xfrm>
            <a:prstGeom prst="rect">
              <a:avLst/>
            </a:prstGeom>
          </p:spPr>
        </p:pic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EB45EE16-39E9-4B00-9ECA-F91D8A91CE66}"/>
                </a:ext>
              </a:extLst>
            </p:cNvPr>
            <p:cNvSpPr/>
            <p:nvPr/>
          </p:nvSpPr>
          <p:spPr>
            <a:xfrm>
              <a:off x="5839731" y="352879"/>
              <a:ext cx="219919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ja-JP" sz="2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T.M.SCHOOL</a:t>
              </a:r>
              <a:endParaRPr lang="ja-JP" alt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C3BE533-A96D-4FF0-992A-F42D2A475827}"/>
                </a:ext>
              </a:extLst>
            </p:cNvPr>
            <p:cNvSpPr/>
            <p:nvPr/>
          </p:nvSpPr>
          <p:spPr>
            <a:xfrm>
              <a:off x="5884281" y="786114"/>
              <a:ext cx="2199198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ja-JP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maximize your PC</a:t>
              </a:r>
              <a:endParaRPr lang="ja-JP" alt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EC2348B-ADEA-470E-B47B-01F72CA6CEEC}"/>
              </a:ext>
            </a:extLst>
          </p:cNvPr>
          <p:cNvSpPr txBox="1"/>
          <p:nvPr/>
        </p:nvSpPr>
        <p:spPr>
          <a:xfrm>
            <a:off x="6192000" y="1269000"/>
            <a:ext cx="1635280" cy="369332"/>
          </a:xfrm>
          <a:prstGeom prst="rect">
            <a:avLst/>
          </a:prstGeom>
          <a:solidFill>
            <a:srgbClr val="ED7D3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dirty="0">
                <a:solidFill>
                  <a:schemeClr val="bg1"/>
                </a:solidFill>
              </a:rPr>
              <a:t>Ver01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CEC4B9A-48A4-453A-80BB-875E115EC1A0}"/>
              </a:ext>
            </a:extLst>
          </p:cNvPr>
          <p:cNvCxnSpPr/>
          <p:nvPr/>
        </p:nvCxnSpPr>
        <p:spPr>
          <a:xfrm>
            <a:off x="432000" y="2719378"/>
            <a:ext cx="8280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616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BECB4-5CC2-4EEC-B321-C952732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アカウント情報を入力する　</a:t>
            </a:r>
            <a:r>
              <a:rPr lang="en-US" altLang="ja-JP" dirty="0"/>
              <a:t>2/3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B23A93-AD5B-48A7-86EA-65D0E95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851BE4-1BA5-458A-9FB0-4AB619AA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BA695E-AA58-475F-8504-353C69F7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A7FA8F-2F76-4C6A-AF77-229210413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F12802-1FFA-460F-82D0-33AB2716E10A}"/>
              </a:ext>
            </a:extLst>
          </p:cNvPr>
          <p:cNvSpPr txBox="1"/>
          <p:nvPr/>
        </p:nvSpPr>
        <p:spPr>
          <a:xfrm>
            <a:off x="4583788" y="1089025"/>
            <a:ext cx="4307799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/>
              <a:t>『</a:t>
            </a:r>
            <a:r>
              <a:rPr kumimoji="1" lang="ja-JP" altLang="en-US" dirty="0"/>
              <a:t>仲間を増やしましょう。</a:t>
            </a:r>
            <a:r>
              <a:rPr kumimoji="1" lang="en-US" altLang="ja-JP" dirty="0"/>
              <a:t>』</a:t>
            </a:r>
            <a:r>
              <a:rPr kumimoji="1" lang="ja-JP" altLang="en-US" dirty="0"/>
              <a:t>画面に切り替わりました。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今回は手順をスキップします。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『</a:t>
            </a:r>
            <a:r>
              <a:rPr kumimoji="1" lang="ja-JP" altLang="en-US" dirty="0"/>
              <a:t>手順をスキップする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614A673-9DD1-45E6-BBD8-0A208BC720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046" y="1089024"/>
            <a:ext cx="4039056" cy="4443096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B8D2AF7-9477-493A-A96B-47BE1C6B9723}"/>
              </a:ext>
            </a:extLst>
          </p:cNvPr>
          <p:cNvSpPr/>
          <p:nvPr/>
        </p:nvSpPr>
        <p:spPr>
          <a:xfrm>
            <a:off x="2243765" y="4938413"/>
            <a:ext cx="1788235" cy="4184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479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FA675540-3CCD-40AC-AA0E-EA4874B77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2" y="1078059"/>
            <a:ext cx="4314825" cy="459105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D1BECB4-5CC2-4EEC-B321-C952732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アカウント情報を入力する　</a:t>
            </a:r>
            <a:r>
              <a:rPr lang="en-US" altLang="ja-JP" dirty="0"/>
              <a:t>3/3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B23A93-AD5B-48A7-86EA-65D0E95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851BE4-1BA5-458A-9FB0-4AB619AA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BA695E-AA58-475F-8504-353C69F7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A7FA8F-2F76-4C6A-AF77-229210413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F12802-1FFA-460F-82D0-33AB2716E10A}"/>
              </a:ext>
            </a:extLst>
          </p:cNvPr>
          <p:cNvSpPr txBox="1"/>
          <p:nvPr/>
        </p:nvSpPr>
        <p:spPr>
          <a:xfrm>
            <a:off x="4583788" y="1089025"/>
            <a:ext cx="4307799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/>
              <a:t>『</a:t>
            </a:r>
            <a:r>
              <a:rPr kumimoji="1" lang="ja-JP" altLang="en-US" dirty="0"/>
              <a:t>テストミーティングを開始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画面に切り替わりました。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今回は</a:t>
            </a:r>
            <a:r>
              <a:rPr kumimoji="1" lang="en-US" altLang="ja-JP" dirty="0"/>
              <a:t>Zoom</a:t>
            </a:r>
            <a:r>
              <a:rPr kumimoji="1" lang="ja-JP" altLang="en-US" dirty="0"/>
              <a:t>のアプリをインストールするために、</a:t>
            </a:r>
            <a:r>
              <a:rPr kumimoji="1" lang="en-US" altLang="ja-JP" dirty="0"/>
              <a:t>Zoom</a:t>
            </a:r>
            <a:r>
              <a:rPr kumimoji="1" lang="ja-JP" altLang="en-US" dirty="0"/>
              <a:t>ミーティングを今すぐ開始してみます。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『Zoom</a:t>
            </a:r>
            <a:r>
              <a:rPr kumimoji="1" lang="ja-JP" altLang="en-US" dirty="0"/>
              <a:t>ミーティングを今すぐ開始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F1D9232-1BB8-4F89-B9A4-E3159FF2F66E}"/>
              </a:ext>
            </a:extLst>
          </p:cNvPr>
          <p:cNvSpPr/>
          <p:nvPr/>
        </p:nvSpPr>
        <p:spPr>
          <a:xfrm>
            <a:off x="628651" y="3734022"/>
            <a:ext cx="1963349" cy="3655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9477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BECB4-5CC2-4EEC-B321-C952732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Zoom</a:t>
            </a:r>
            <a:r>
              <a:rPr lang="ja-JP" altLang="en-US" dirty="0"/>
              <a:t>をインストールする　</a:t>
            </a:r>
            <a:r>
              <a:rPr lang="en-US" altLang="ja-JP" dirty="0"/>
              <a:t>1/5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B23A93-AD5B-48A7-86EA-65D0E95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851BE4-1BA5-458A-9FB0-4AB619AA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BA695E-AA58-475F-8504-353C69F7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A7FA8F-2F76-4C6A-AF77-229210413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F12802-1FFA-460F-82D0-33AB2716E10A}"/>
              </a:ext>
            </a:extLst>
          </p:cNvPr>
          <p:cNvSpPr txBox="1"/>
          <p:nvPr/>
        </p:nvSpPr>
        <p:spPr>
          <a:xfrm>
            <a:off x="4583788" y="1089025"/>
            <a:ext cx="4307799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/>
              <a:t>画面左下の</a:t>
            </a:r>
            <a:r>
              <a:rPr kumimoji="1" lang="en-US" altLang="ja-JP" dirty="0"/>
              <a:t>『 Zoom….exe</a:t>
            </a:r>
            <a:r>
              <a:rPr kumimoji="1" lang="ja-JP" altLang="en-US" dirty="0"/>
              <a:t>をクリックしてください。 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の下をクリックしてください。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9B48366-EAF8-4945-919E-3DA129178D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949" r="16949"/>
          <a:stretch/>
        </p:blipFill>
        <p:spPr>
          <a:xfrm>
            <a:off x="266221" y="1089025"/>
            <a:ext cx="4317566" cy="2868663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9259EE7-D17B-4972-9434-6076113F6098}"/>
              </a:ext>
            </a:extLst>
          </p:cNvPr>
          <p:cNvSpPr/>
          <p:nvPr/>
        </p:nvSpPr>
        <p:spPr>
          <a:xfrm>
            <a:off x="266219" y="3563738"/>
            <a:ext cx="981555" cy="2072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92093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BECB4-5CC2-4EEC-B321-C952732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Zoom</a:t>
            </a:r>
            <a:r>
              <a:rPr lang="ja-JP" altLang="en-US" dirty="0"/>
              <a:t>をインストールする　</a:t>
            </a:r>
            <a:r>
              <a:rPr lang="en-US" altLang="ja-JP" dirty="0"/>
              <a:t>2/5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B23A93-AD5B-48A7-86EA-65D0E95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851BE4-1BA5-458A-9FB0-4AB619AA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BA695E-AA58-475F-8504-353C69F7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933A19D-6432-477C-A076-7C37693E17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296" y="1089104"/>
            <a:ext cx="4315430" cy="2356766"/>
          </a:xfrm>
          <a:prstGeom prst="rect">
            <a:avLst/>
          </a:prstGeom>
        </p:spPr>
      </p:pic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A7FA8F-2F76-4C6A-AF77-229210413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F12802-1FFA-460F-82D0-33AB2716E10A}"/>
              </a:ext>
            </a:extLst>
          </p:cNvPr>
          <p:cNvSpPr txBox="1"/>
          <p:nvPr/>
        </p:nvSpPr>
        <p:spPr>
          <a:xfrm>
            <a:off x="4583788" y="1089025"/>
            <a:ext cx="4307799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/>
              <a:t>Zoom</a:t>
            </a:r>
            <a:r>
              <a:rPr kumimoji="1" lang="ja-JP" altLang="en-US" dirty="0"/>
              <a:t>のインストールが始まります。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アカウント制御</a:t>
            </a:r>
            <a:r>
              <a:rPr kumimoji="1" lang="en-US" altLang="ja-JP" dirty="0"/>
              <a:t>』</a:t>
            </a:r>
            <a:r>
              <a:rPr kumimoji="1" lang="ja-JP" altLang="en-US" dirty="0"/>
              <a:t>画面などが、表示された場合は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はい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をクリックしてください。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17614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BECB4-5CC2-4EEC-B321-C952732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Zoom</a:t>
            </a:r>
            <a:r>
              <a:rPr lang="ja-JP" altLang="en-US" dirty="0"/>
              <a:t>をインストールする　</a:t>
            </a:r>
            <a:r>
              <a:rPr lang="en-US" altLang="ja-JP" dirty="0"/>
              <a:t>3/5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B23A93-AD5B-48A7-86EA-65D0E95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851BE4-1BA5-458A-9FB0-4AB619AA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BA695E-AA58-475F-8504-353C69F7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A7FA8F-2F76-4C6A-AF77-229210413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F12802-1FFA-460F-82D0-33AB2716E10A}"/>
              </a:ext>
            </a:extLst>
          </p:cNvPr>
          <p:cNvSpPr txBox="1"/>
          <p:nvPr/>
        </p:nvSpPr>
        <p:spPr>
          <a:xfrm>
            <a:off x="4583788" y="1089025"/>
            <a:ext cx="4307799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/>
              <a:t>Zoom</a:t>
            </a:r>
            <a:r>
              <a:rPr kumimoji="1" lang="ja-JP" altLang="en-US" dirty="0"/>
              <a:t>を始める前にコンピューターオーディオとマイクの動作確認をしてみます。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/>
              <a:t>コンピューターオーディオのテストをクリックします。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E46FB0A-B8FB-4BC0-87C6-3AD4CC36CB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668" y="1083534"/>
            <a:ext cx="4321120" cy="2726466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FADBCD5-89CD-4F8E-AA25-E0747076F178}"/>
              </a:ext>
            </a:extLst>
          </p:cNvPr>
          <p:cNvSpPr/>
          <p:nvPr/>
        </p:nvSpPr>
        <p:spPr>
          <a:xfrm>
            <a:off x="1529110" y="2237543"/>
            <a:ext cx="1788235" cy="2191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8013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BECB4-5CC2-4EEC-B321-C952732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Zoom</a:t>
            </a:r>
            <a:r>
              <a:rPr lang="ja-JP" altLang="en-US" dirty="0"/>
              <a:t>をインストールする　</a:t>
            </a:r>
            <a:r>
              <a:rPr lang="en-US" altLang="ja-JP" dirty="0"/>
              <a:t>4/5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B23A93-AD5B-48A7-86EA-65D0E95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851BE4-1BA5-458A-9FB0-4AB619AA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BA695E-AA58-475F-8504-353C69F7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A7FA8F-2F76-4C6A-AF77-229210413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F12802-1FFA-460F-82D0-33AB2716E10A}"/>
              </a:ext>
            </a:extLst>
          </p:cNvPr>
          <p:cNvSpPr txBox="1"/>
          <p:nvPr/>
        </p:nvSpPr>
        <p:spPr>
          <a:xfrm>
            <a:off x="4583788" y="1089025"/>
            <a:ext cx="4307799" cy="628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スピーカーのテストとマイクのテストを行います。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『</a:t>
            </a:r>
            <a:r>
              <a:rPr kumimoji="1" lang="ja-JP" altLang="en-US" dirty="0"/>
              <a:t>スピーカーをテスト中　着信音が聞こえますか。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という画面が表示されます。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問題なければ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はい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をクリックしてください。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次に、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マイクをテスト中　話してから話をやめます、返答が聞こえますか。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という画面が表示されます。こちらも問題なければ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はい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をクリックしてください。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ja-JP" sz="1400" dirty="0">
                <a:solidFill>
                  <a:srgbClr val="FF0000"/>
                </a:solidFill>
              </a:rPr>
              <a:t>※</a:t>
            </a:r>
            <a:r>
              <a:rPr kumimoji="1" lang="ja-JP" altLang="en-US" sz="1400" dirty="0">
                <a:solidFill>
                  <a:srgbClr val="FF0000"/>
                </a:solidFill>
              </a:rPr>
              <a:t>聞こえない場合はスピーカー１を切り替える必要があるかもしれません。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kumimoji="1"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8FDF536D-4A8B-4DFE-A62E-A2966F594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3" y="1089025"/>
            <a:ext cx="4300919" cy="2867279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194DB50-2BE1-40F7-B661-3B21522F999B}"/>
              </a:ext>
            </a:extLst>
          </p:cNvPr>
          <p:cNvSpPr/>
          <p:nvPr/>
        </p:nvSpPr>
        <p:spPr>
          <a:xfrm>
            <a:off x="1240717" y="2104217"/>
            <a:ext cx="1171284" cy="4184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7669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AAD6D8B1-EAC0-4BB3-86F9-49F24EC11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98" y="1140615"/>
            <a:ext cx="4314825" cy="29337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D1BECB4-5CC2-4EEC-B321-C952732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Zoom</a:t>
            </a:r>
            <a:r>
              <a:rPr lang="ja-JP" altLang="en-US" dirty="0"/>
              <a:t>をインストールする　</a:t>
            </a:r>
            <a:r>
              <a:rPr lang="en-US" altLang="ja-JP" dirty="0"/>
              <a:t>5/5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B23A93-AD5B-48A7-86EA-65D0E95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851BE4-1BA5-458A-9FB0-4AB619AA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BA695E-AA58-475F-8504-353C69F7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A7FA8F-2F76-4C6A-AF77-229210413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F12802-1FFA-460F-82D0-33AB2716E10A}"/>
              </a:ext>
            </a:extLst>
          </p:cNvPr>
          <p:cNvSpPr txBox="1"/>
          <p:nvPr/>
        </p:nvSpPr>
        <p:spPr>
          <a:xfrm>
            <a:off x="4583788" y="1089025"/>
            <a:ext cx="4307799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画面左は</a:t>
            </a:r>
            <a:r>
              <a:rPr lang="en-US" altLang="ja-JP" dirty="0"/>
              <a:t>Zoom </a:t>
            </a:r>
            <a:r>
              <a:rPr lang="ja-JP" altLang="en-US" dirty="0"/>
              <a:t>の </a:t>
            </a:r>
            <a:r>
              <a:rPr lang="en-US" altLang="ja-JP" dirty="0"/>
              <a:t>Web</a:t>
            </a:r>
            <a:r>
              <a:rPr lang="ja-JP" altLang="en-US" dirty="0"/>
              <a:t>会議室が立ち上がった状態といいます。</a:t>
            </a:r>
            <a:endParaRPr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招待</a:t>
            </a:r>
            <a:r>
              <a:rPr kumimoji="1" lang="en-US" altLang="ja-JP" dirty="0"/>
              <a:t>URL</a:t>
            </a:r>
            <a:r>
              <a:rPr kumimoji="1" lang="ja-JP" altLang="en-US" dirty="0"/>
              <a:t>（画面左の赤枠）をメールもしくはグループ</a:t>
            </a:r>
            <a:r>
              <a:rPr kumimoji="1" lang="en-US" altLang="ja-JP" dirty="0"/>
              <a:t>Line</a:t>
            </a:r>
            <a:r>
              <a:rPr kumimoji="1" lang="ja-JP" altLang="en-US" dirty="0"/>
              <a:t>などで送信していただき、参加者がアクセスできるようにしてください。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※</a:t>
            </a:r>
            <a:r>
              <a:rPr kumimoji="1" lang="ja-JP" altLang="en-US" dirty="0"/>
              <a:t>メールで招待する方法もありますので、</a:t>
            </a:r>
            <a:r>
              <a:rPr kumimoji="1" lang="en-US" altLang="ja-JP" dirty="0"/>
              <a:t>Zoom</a:t>
            </a:r>
            <a:r>
              <a:rPr kumimoji="1" lang="ja-JP" altLang="en-US" dirty="0"/>
              <a:t>で会議を行うにてご紹介します。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※</a:t>
            </a:r>
            <a:r>
              <a:rPr kumimoji="1" lang="ja-JP" altLang="en-US" dirty="0"/>
              <a:t>インストールが完了しましたら、画面下部のタスクバーにピン止めしておきましょう。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3140D2A-9591-4947-A1EA-6E0622BB57F6}"/>
              </a:ext>
            </a:extLst>
          </p:cNvPr>
          <p:cNvSpPr/>
          <p:nvPr/>
        </p:nvSpPr>
        <p:spPr>
          <a:xfrm>
            <a:off x="1761744" y="1989000"/>
            <a:ext cx="2618491" cy="321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111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BECB4-5CC2-4EEC-B321-C952732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Zoom</a:t>
            </a:r>
            <a:r>
              <a:rPr lang="ja-JP" altLang="en-US" dirty="0"/>
              <a:t>で会議を行う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B23A93-AD5B-48A7-86EA-65D0E95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851BE4-1BA5-458A-9FB0-4AB619AA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BA695E-AA58-475F-8504-353C69F7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A7FA8F-2F76-4C6A-AF77-229210413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 descr="ZOOM Cloud Meetings」をApp Storeで">
            <a:extLst>
              <a:ext uri="{FF2B5EF4-FFF2-40B4-BE49-F238E27FC236}">
                <a16:creationId xmlns:a16="http://schemas.microsoft.com/office/drawing/2014/main" id="{211E2982-B212-4DA9-85F8-04E44A1FC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951" y="1629000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ZOOM Cloud Meetings」をApp Storeで">
            <a:extLst>
              <a:ext uri="{FF2B5EF4-FFF2-40B4-BE49-F238E27FC236}">
                <a16:creationId xmlns:a16="http://schemas.microsoft.com/office/drawing/2014/main" id="{07DAA433-88B6-4B19-B10F-173232FED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000" y="1629000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222E456A-2C80-4DC4-8819-863A8A63B9CB}"/>
              </a:ext>
            </a:extLst>
          </p:cNvPr>
          <p:cNvCxnSpPr>
            <a:stCxn id="1026" idx="3"/>
            <a:endCxn id="13" idx="1"/>
          </p:cNvCxnSpPr>
          <p:nvPr/>
        </p:nvCxnSpPr>
        <p:spPr>
          <a:xfrm>
            <a:off x="3028951" y="2259000"/>
            <a:ext cx="298304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41F75A2-B26E-4D84-BE09-B0B208233798}"/>
              </a:ext>
            </a:extLst>
          </p:cNvPr>
          <p:cNvSpPr txBox="1"/>
          <p:nvPr/>
        </p:nvSpPr>
        <p:spPr>
          <a:xfrm>
            <a:off x="1948951" y="3057452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主催者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AC04061-72E4-4878-B9DA-23FF73E17786}"/>
              </a:ext>
            </a:extLst>
          </p:cNvPr>
          <p:cNvSpPr txBox="1"/>
          <p:nvPr/>
        </p:nvSpPr>
        <p:spPr>
          <a:xfrm>
            <a:off x="6192000" y="3069000"/>
            <a:ext cx="90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参加者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E9154FD-7AD4-4128-92D4-4CB5E7487C39}"/>
              </a:ext>
            </a:extLst>
          </p:cNvPr>
          <p:cNvSpPr txBox="1"/>
          <p:nvPr/>
        </p:nvSpPr>
        <p:spPr>
          <a:xfrm>
            <a:off x="1152000" y="3643295"/>
            <a:ext cx="7363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今回は主催者が新規ミーティングを開催する流れを確認してみます。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en-US" altLang="ja-JP" dirty="0">
                <a:solidFill>
                  <a:srgbClr val="FF0000"/>
                </a:solidFill>
              </a:rPr>
              <a:t>※</a:t>
            </a:r>
            <a:r>
              <a:rPr kumimoji="1" lang="ja-JP" altLang="en-US" dirty="0">
                <a:solidFill>
                  <a:srgbClr val="FF0000"/>
                </a:solidFill>
              </a:rPr>
              <a:t>事前にミーティングの時間などは連絡してあります。</a:t>
            </a:r>
          </a:p>
        </p:txBody>
      </p:sp>
    </p:spTree>
    <p:extLst>
      <p:ext uri="{BB962C8B-B14F-4D97-AF65-F5344CB8AC3E}">
        <p14:creationId xmlns:p14="http://schemas.microsoft.com/office/powerpoint/2010/main" val="1232703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BECB4-5CC2-4EEC-B321-C952732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Zoom</a:t>
            </a:r>
            <a:r>
              <a:rPr lang="ja-JP" altLang="en-US" dirty="0"/>
              <a:t>で会議を行う　</a:t>
            </a:r>
            <a:r>
              <a:rPr lang="en-US" altLang="ja-JP" dirty="0"/>
              <a:t>1/9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B23A93-AD5B-48A7-86EA-65D0E95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851BE4-1BA5-458A-9FB0-4AB619AA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BA695E-AA58-475F-8504-353C69F7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A7FA8F-2F76-4C6A-AF77-229210413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F12802-1FFA-460F-82D0-33AB2716E10A}"/>
              </a:ext>
            </a:extLst>
          </p:cNvPr>
          <p:cNvSpPr txBox="1"/>
          <p:nvPr/>
        </p:nvSpPr>
        <p:spPr>
          <a:xfrm>
            <a:off x="4583788" y="1089025"/>
            <a:ext cx="4307799" cy="2545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/>
              <a:t>画面下部にあります。</a:t>
            </a:r>
            <a:r>
              <a:rPr kumimoji="1" lang="en-US" altLang="ja-JP" dirty="0"/>
              <a:t>Zoom</a:t>
            </a:r>
            <a:r>
              <a:rPr kumimoji="1" lang="ja-JP" altLang="en-US" dirty="0"/>
              <a:t>アプリをクリックします。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今回は主催者なので、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サインイン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をクリックします。</a:t>
            </a:r>
            <a:endParaRPr kumimoji="1"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AC7AA01-2089-44CB-8E99-CEF60DA1B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034" y="1089025"/>
            <a:ext cx="4314179" cy="2879975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C34C9E0-11BB-4566-B6FE-5EF507BE0B40}"/>
              </a:ext>
            </a:extLst>
          </p:cNvPr>
          <p:cNvSpPr/>
          <p:nvPr/>
        </p:nvSpPr>
        <p:spPr>
          <a:xfrm>
            <a:off x="1630018" y="2684739"/>
            <a:ext cx="1510748" cy="3213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422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2B826052-9777-4367-9145-B7306518A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1" y="1089025"/>
            <a:ext cx="4314825" cy="288607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D1BECB4-5CC2-4EEC-B321-C952732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Zoom</a:t>
            </a:r>
            <a:r>
              <a:rPr lang="ja-JP" altLang="en-US" dirty="0"/>
              <a:t>で会議を行う　</a:t>
            </a:r>
            <a:r>
              <a:rPr lang="en-US" altLang="ja-JP" dirty="0"/>
              <a:t>2/9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B23A93-AD5B-48A7-86EA-65D0E95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851BE4-1BA5-458A-9FB0-4AB619AA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BA695E-AA58-475F-8504-353C69F7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A7FA8F-2F76-4C6A-AF77-229210413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F12802-1FFA-460F-82D0-33AB2716E10A}"/>
              </a:ext>
            </a:extLst>
          </p:cNvPr>
          <p:cNvSpPr txBox="1"/>
          <p:nvPr/>
        </p:nvSpPr>
        <p:spPr>
          <a:xfrm>
            <a:off x="4583788" y="1089025"/>
            <a:ext cx="4307799" cy="3376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サインイン　画面が表示されますので、先ほどアカウント設定行ったときに使用したメールアドレスとパスワードを入力してください。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/>
              <a:t>メールアドレスとパスワードを入力し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サインイン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をクリックします。</a:t>
            </a:r>
            <a:endParaRPr kumimoji="1" lang="en-US" altLang="ja-JP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7BB3BEA-76FB-4952-ABF2-46F2C2D9D90D}"/>
              </a:ext>
            </a:extLst>
          </p:cNvPr>
          <p:cNvSpPr/>
          <p:nvPr/>
        </p:nvSpPr>
        <p:spPr>
          <a:xfrm>
            <a:off x="432000" y="1989000"/>
            <a:ext cx="1969824" cy="705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83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B42728-0635-4FC3-9829-B660C270D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Zoom</a:t>
            </a:r>
            <a:r>
              <a:rPr lang="ja-JP" altLang="en-US" dirty="0"/>
              <a:t>の基本的な使い方　目次</a:t>
            </a:r>
            <a:endParaRPr kumimoji="1" lang="ja-JP" altLang="en-US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4206300-071F-4862-8CE7-E402F95CE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4D01-5E26-4A1B-971A-DFAEB70B9893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FD90933-62FF-415D-95AD-6E775F69F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853490D-8154-4E4E-818D-15021D73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688DDED-F7D6-47B8-8C5E-20264C60B4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ja-JP" altLang="en-US" dirty="0"/>
              <a:t>アカウント（会員証）登録方法</a:t>
            </a:r>
          </a:p>
          <a:p>
            <a:pPr>
              <a:lnSpc>
                <a:spcPct val="150000"/>
              </a:lnSpc>
            </a:pPr>
            <a:r>
              <a:rPr lang="ja-JP" altLang="en-US" dirty="0"/>
              <a:t>アカウント情報を入力する</a:t>
            </a:r>
          </a:p>
          <a:p>
            <a:pPr>
              <a:lnSpc>
                <a:spcPct val="150000"/>
              </a:lnSpc>
            </a:pPr>
            <a:r>
              <a:rPr lang="en-US" altLang="ja-JP" dirty="0"/>
              <a:t>Zoom</a:t>
            </a:r>
            <a:r>
              <a:rPr lang="ja-JP" altLang="en-US" dirty="0"/>
              <a:t>をインストールする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r>
              <a:rPr lang="ja-JP" altLang="en-US" dirty="0"/>
              <a:t>コンピューターでオーディオに参加</a:t>
            </a:r>
          </a:p>
          <a:p>
            <a:pPr>
              <a:lnSpc>
                <a:spcPct val="150000"/>
              </a:lnSpc>
            </a:pPr>
            <a:r>
              <a:rPr lang="en-US" altLang="ja-JP" dirty="0"/>
              <a:t>Zoom</a:t>
            </a:r>
            <a:r>
              <a:rPr lang="ja-JP" altLang="en-US" dirty="0"/>
              <a:t>で会議を行う</a:t>
            </a:r>
          </a:p>
          <a:p>
            <a:pPr>
              <a:lnSpc>
                <a:spcPct val="150000"/>
              </a:lnSpc>
            </a:pPr>
            <a:r>
              <a:rPr lang="en-US" altLang="ja-JP" dirty="0"/>
              <a:t>Zoom</a:t>
            </a:r>
            <a:r>
              <a:rPr lang="ja-JP" altLang="en-US" dirty="0"/>
              <a:t>で出来る事</a:t>
            </a:r>
          </a:p>
          <a:p>
            <a:pPr lvl="1">
              <a:lnSpc>
                <a:spcPct val="150000"/>
              </a:lnSpc>
            </a:pPr>
            <a:r>
              <a:rPr lang="ja-JP" altLang="en-US" dirty="0"/>
              <a:t>画面の共有</a:t>
            </a:r>
          </a:p>
          <a:p>
            <a:pPr lvl="1">
              <a:lnSpc>
                <a:spcPct val="150000"/>
              </a:lnSpc>
            </a:pPr>
            <a:r>
              <a:rPr lang="ja-JP" altLang="en-US" dirty="0"/>
              <a:t>ファイルの共有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3E73C334-FEDE-44C7-9186-6A492DB131EB}"/>
              </a:ext>
            </a:extLst>
          </p:cNvPr>
          <p:cNvSpPr txBox="1">
            <a:spLocks/>
          </p:cNvSpPr>
          <p:nvPr/>
        </p:nvSpPr>
        <p:spPr>
          <a:xfrm>
            <a:off x="628651" y="142815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0399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BECB4-5CC2-4EEC-B321-C952732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Zoom</a:t>
            </a:r>
            <a:r>
              <a:rPr lang="ja-JP" altLang="en-US" dirty="0"/>
              <a:t>で会議を行う　</a:t>
            </a:r>
            <a:r>
              <a:rPr lang="en-US" altLang="ja-JP" dirty="0"/>
              <a:t>3/9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B23A93-AD5B-48A7-86EA-65D0E95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851BE4-1BA5-458A-9FB0-4AB619AA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BA695E-AA58-475F-8504-353C69F7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A7FA8F-2F76-4C6A-AF77-229210413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F12802-1FFA-460F-82D0-33AB2716E10A}"/>
              </a:ext>
            </a:extLst>
          </p:cNvPr>
          <p:cNvSpPr txBox="1"/>
          <p:nvPr/>
        </p:nvSpPr>
        <p:spPr>
          <a:xfrm>
            <a:off x="4583788" y="1089025"/>
            <a:ext cx="4307799" cy="213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今回は新規ミーティングを行います。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/>
              <a:t>画面左上の</a:t>
            </a:r>
            <a:r>
              <a:rPr kumimoji="1" lang="en-US" altLang="ja-JP" dirty="0"/>
              <a:t>『</a:t>
            </a:r>
            <a:r>
              <a:rPr kumimoji="1" lang="ja-JP" altLang="en-US" dirty="0"/>
              <a:t>新規ミーティング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をクリックします。</a:t>
            </a:r>
            <a:endParaRPr kumimoji="1"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15E98D1-03F2-421C-B7E2-08F546F8C9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457" b="12457"/>
          <a:stretch/>
        </p:blipFill>
        <p:spPr>
          <a:xfrm>
            <a:off x="278296" y="1116574"/>
            <a:ext cx="4305492" cy="3094796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6FA2E25-AE80-4EE2-AB5E-B80C74780FDA}"/>
              </a:ext>
            </a:extLst>
          </p:cNvPr>
          <p:cNvSpPr/>
          <p:nvPr/>
        </p:nvSpPr>
        <p:spPr>
          <a:xfrm>
            <a:off x="313282" y="2270210"/>
            <a:ext cx="625502" cy="6497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81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BECB4-5CC2-4EEC-B321-C952732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Zoom</a:t>
            </a:r>
            <a:r>
              <a:rPr lang="ja-JP" altLang="en-US" dirty="0"/>
              <a:t>で会議を行う　</a:t>
            </a:r>
            <a:r>
              <a:rPr lang="en-US" altLang="ja-JP" dirty="0"/>
              <a:t>4/9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B23A93-AD5B-48A7-86EA-65D0E95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851BE4-1BA5-458A-9FB0-4AB619AA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BA695E-AA58-475F-8504-353C69F7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A7FA8F-2F76-4C6A-AF77-229210413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F12802-1FFA-460F-82D0-33AB2716E10A}"/>
              </a:ext>
            </a:extLst>
          </p:cNvPr>
          <p:cNvSpPr txBox="1"/>
          <p:nvPr/>
        </p:nvSpPr>
        <p:spPr>
          <a:xfrm>
            <a:off x="4583788" y="1089025"/>
            <a:ext cx="4307799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dirty="0"/>
              <a:t>Web</a:t>
            </a:r>
            <a:r>
              <a:rPr lang="ja-JP" altLang="en-US" dirty="0"/>
              <a:t>会議の画面が立ち上がります</a:t>
            </a:r>
            <a:r>
              <a:rPr kumimoji="1" lang="ja-JP" altLang="en-US" dirty="0"/>
              <a:t>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まずは、自分がミーティングに参加しましょう。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/>
              <a:t>オーディオに参加画面が表示されましたら、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コンピューターでオーディオに参加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をクリックしてください。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次に参加者を招待します</a:t>
            </a:r>
            <a:endParaRPr kumimoji="1"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B82AF49-C622-4928-965D-B2324EAEC5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2" y="1089025"/>
            <a:ext cx="4307801" cy="242313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1874EB5-D895-4D33-9FE9-67D9E4DA54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724" y="3069000"/>
            <a:ext cx="3803163" cy="2399654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2910E6B-4F66-4743-B3CE-5741F8139F34}"/>
              </a:ext>
            </a:extLst>
          </p:cNvPr>
          <p:cNvSpPr/>
          <p:nvPr/>
        </p:nvSpPr>
        <p:spPr>
          <a:xfrm>
            <a:off x="1722120" y="3823713"/>
            <a:ext cx="1706880" cy="207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408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BECB4-5CC2-4EEC-B321-C952732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Zoom</a:t>
            </a:r>
            <a:r>
              <a:rPr lang="ja-JP" altLang="en-US" dirty="0"/>
              <a:t>で会議を行う　</a:t>
            </a:r>
            <a:r>
              <a:rPr lang="en-US" altLang="ja-JP" dirty="0"/>
              <a:t>5/9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B23A93-AD5B-48A7-86EA-65D0E95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851BE4-1BA5-458A-9FB0-4AB619AA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BA695E-AA58-475F-8504-353C69F7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A7FA8F-2F76-4C6A-AF77-229210413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F12802-1FFA-460F-82D0-33AB2716E10A}"/>
              </a:ext>
            </a:extLst>
          </p:cNvPr>
          <p:cNvSpPr txBox="1"/>
          <p:nvPr/>
        </p:nvSpPr>
        <p:spPr>
          <a:xfrm>
            <a:off x="4583788" y="1089025"/>
            <a:ext cx="4307799" cy="4207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参加者を招待してみたいと思います。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メールもしくは</a:t>
            </a:r>
            <a:r>
              <a:rPr kumimoji="1" lang="en-US" altLang="ja-JP" dirty="0"/>
              <a:t>Line</a:t>
            </a:r>
            <a:r>
              <a:rPr kumimoji="1" lang="ja-JP" altLang="en-US" dirty="0"/>
              <a:t>グループなどいろいろな方法があると思いますが、今回はメールを使ってみます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/>
              <a:t>画面下部の</a:t>
            </a:r>
            <a:r>
              <a:rPr kumimoji="1" lang="en-US" altLang="ja-JP" dirty="0"/>
              <a:t>『</a:t>
            </a:r>
            <a:r>
              <a:rPr kumimoji="1" lang="ja-JP" altLang="en-US" dirty="0"/>
              <a:t>参加者の管理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次に、画面右側に表示された画面下部の</a:t>
            </a:r>
            <a:r>
              <a:rPr kumimoji="1" lang="en-US" altLang="ja-JP" dirty="0"/>
              <a:t>『</a:t>
            </a:r>
            <a:r>
              <a:rPr kumimoji="1" lang="ja-JP" altLang="en-US" dirty="0"/>
              <a:t>招待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をクリックします</a:t>
            </a:r>
            <a:endParaRPr kumimoji="1" lang="en-US" altLang="ja-JP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EF700C1-C5F6-4997-BB36-A73FF93D0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1089025"/>
            <a:ext cx="4308213" cy="2255506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F40830B-CA57-4E50-9A9E-2279567485DC}"/>
              </a:ext>
            </a:extLst>
          </p:cNvPr>
          <p:cNvSpPr/>
          <p:nvPr/>
        </p:nvSpPr>
        <p:spPr>
          <a:xfrm>
            <a:off x="628651" y="3107616"/>
            <a:ext cx="468629" cy="245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E07AE25-F997-4B0A-967C-A0E10F4C2B28}"/>
              </a:ext>
            </a:extLst>
          </p:cNvPr>
          <p:cNvSpPr/>
          <p:nvPr/>
        </p:nvSpPr>
        <p:spPr>
          <a:xfrm>
            <a:off x="3312000" y="3107616"/>
            <a:ext cx="468629" cy="2451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16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スクリーンショット, 抽象 が含まれている画像&#10;&#10;自動的に生成された説明">
            <a:extLst>
              <a:ext uri="{FF2B5EF4-FFF2-40B4-BE49-F238E27FC236}">
                <a16:creationId xmlns:a16="http://schemas.microsoft.com/office/drawing/2014/main" id="{57BB6DB3-8EA1-4E40-93FC-D6F45C508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08" y="3182112"/>
            <a:ext cx="4105275" cy="2105025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D1BECB4-5CC2-4EEC-B321-C952732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Zoom</a:t>
            </a:r>
            <a:r>
              <a:rPr lang="ja-JP" altLang="en-US" dirty="0"/>
              <a:t>で会議を行う　</a:t>
            </a:r>
            <a:r>
              <a:rPr lang="en-US" altLang="ja-JP" dirty="0"/>
              <a:t>6/9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B23A93-AD5B-48A7-86EA-65D0E95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851BE4-1BA5-458A-9FB0-4AB619AA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BA695E-AA58-475F-8504-353C69F7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A7FA8F-2F76-4C6A-AF77-229210413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F12802-1FFA-460F-82D0-33AB2716E10A}"/>
              </a:ext>
            </a:extLst>
          </p:cNvPr>
          <p:cNvSpPr txBox="1"/>
          <p:nvPr/>
        </p:nvSpPr>
        <p:spPr>
          <a:xfrm>
            <a:off x="4583788" y="1089025"/>
            <a:ext cx="4307799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/>
              <a:t>『</a:t>
            </a:r>
            <a:r>
              <a:rPr kumimoji="1" lang="ja-JP" altLang="en-US" dirty="0"/>
              <a:t>ミーティングに参加するように相手を招待</a:t>
            </a:r>
            <a:r>
              <a:rPr kumimoji="1" lang="en-US" altLang="ja-JP" dirty="0"/>
              <a:t>』</a:t>
            </a:r>
            <a:r>
              <a:rPr kumimoji="1" lang="ja-JP" altLang="en-US" dirty="0"/>
              <a:t>画面が表示されます。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今回は</a:t>
            </a:r>
            <a:r>
              <a:rPr kumimoji="1" lang="en-US" altLang="ja-JP" dirty="0"/>
              <a:t>Outlook</a:t>
            </a:r>
            <a:r>
              <a:rPr kumimoji="1" lang="ja-JP" altLang="en-US" dirty="0"/>
              <a:t>を使ってメール本部に必要事項を記入してみます。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/>
              <a:t>画面下部の</a:t>
            </a:r>
            <a:r>
              <a:rPr kumimoji="1" lang="en-US" altLang="ja-JP" dirty="0"/>
              <a:t>『</a:t>
            </a:r>
            <a:r>
              <a:rPr kumimoji="1" lang="ja-JP" altLang="en-US" dirty="0"/>
              <a:t>招待のコピー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メール本文に貼り付け招待相手に送付します。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9D1BDFA-D9C6-44B9-83A5-07B77B7817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12" y="1089025"/>
            <a:ext cx="3240000" cy="2109496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A00EBC7-54D0-4C2A-8A12-3C9A9DBC3310}"/>
              </a:ext>
            </a:extLst>
          </p:cNvPr>
          <p:cNvSpPr/>
          <p:nvPr/>
        </p:nvSpPr>
        <p:spPr>
          <a:xfrm>
            <a:off x="792000" y="3026362"/>
            <a:ext cx="445488" cy="155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2EB39D7-7562-4F83-8411-F536AD12C9CB}"/>
              </a:ext>
            </a:extLst>
          </p:cNvPr>
          <p:cNvSpPr/>
          <p:nvPr/>
        </p:nvSpPr>
        <p:spPr>
          <a:xfrm>
            <a:off x="288510" y="4349112"/>
            <a:ext cx="4103490" cy="8798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651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4BAFDDBF-7664-47D5-BC07-3085C6CAA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18" y="2782432"/>
            <a:ext cx="4191000" cy="3238500"/>
          </a:xfrm>
          <a:prstGeom prst="rect">
            <a:avLst/>
          </a:prstGeom>
        </p:spPr>
      </p:pic>
      <p:pic>
        <p:nvPicPr>
          <p:cNvPr id="11" name="図 10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FDA1C3CE-8D8A-4964-AA52-B1C01A3B9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59" y="967815"/>
            <a:ext cx="4352925" cy="272415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D1BECB4-5CC2-4EEC-B321-C952732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Zoom</a:t>
            </a:r>
            <a:r>
              <a:rPr lang="ja-JP" altLang="en-US" dirty="0"/>
              <a:t>で会議を行う　</a:t>
            </a:r>
            <a:r>
              <a:rPr lang="en-US" altLang="ja-JP" dirty="0"/>
              <a:t>7/9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B23A93-AD5B-48A7-86EA-65D0E95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851BE4-1BA5-458A-9FB0-4AB619AA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BA695E-AA58-475F-8504-353C69F7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A7FA8F-2F76-4C6A-AF77-229210413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F12802-1FFA-460F-82D0-33AB2716E10A}"/>
              </a:ext>
            </a:extLst>
          </p:cNvPr>
          <p:cNvSpPr txBox="1"/>
          <p:nvPr/>
        </p:nvSpPr>
        <p:spPr>
          <a:xfrm>
            <a:off x="4583788" y="1089025"/>
            <a:ext cx="4307799" cy="5266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ここからは</a:t>
            </a:r>
            <a:r>
              <a:rPr kumimoji="1" lang="en-US" altLang="ja-JP" dirty="0"/>
              <a:t>Zoom</a:t>
            </a:r>
            <a:r>
              <a:rPr kumimoji="1" lang="ja-JP" altLang="en-US" dirty="0"/>
              <a:t>に招待された側の画面になります。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>
                <a:solidFill>
                  <a:srgbClr val="FF0000"/>
                </a:solidFill>
              </a:rPr>
              <a:t>※</a:t>
            </a:r>
            <a:r>
              <a:rPr kumimoji="1" lang="ja-JP" altLang="en-US" dirty="0">
                <a:solidFill>
                  <a:srgbClr val="FF0000"/>
                </a:solidFill>
              </a:rPr>
              <a:t>事前に</a:t>
            </a:r>
            <a:r>
              <a:rPr kumimoji="1" lang="en-US" altLang="ja-JP" dirty="0">
                <a:solidFill>
                  <a:srgbClr val="FF0000"/>
                </a:solidFill>
              </a:rPr>
              <a:t>Zoom</a:t>
            </a:r>
            <a:r>
              <a:rPr kumimoji="1" lang="ja-JP" altLang="en-US" dirty="0">
                <a:solidFill>
                  <a:srgbClr val="FF0000"/>
                </a:solidFill>
              </a:rPr>
              <a:t>はインストール済みです。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/>
              <a:t>先ほど、主催者側から送付されたメールの</a:t>
            </a:r>
            <a:r>
              <a:rPr kumimoji="1" lang="en-US" altLang="ja-JP" dirty="0"/>
              <a:t>URL</a:t>
            </a:r>
            <a:r>
              <a:rPr kumimoji="1" lang="ja-JP" altLang="en-US" dirty="0"/>
              <a:t>をクリックします。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『Zoom</a:t>
            </a:r>
            <a:r>
              <a:rPr kumimoji="1" lang="ja-JP" altLang="en-US" dirty="0"/>
              <a:t>を開きますか？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という画面が表示されますので、</a:t>
            </a:r>
            <a:r>
              <a:rPr kumimoji="1" lang="en-US" altLang="ja-JP" dirty="0"/>
              <a:t>『Zoom</a:t>
            </a:r>
            <a:r>
              <a:rPr kumimoji="1" lang="ja-JP" altLang="en-US" dirty="0"/>
              <a:t>を開く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sz="1400" dirty="0">
                <a:solidFill>
                  <a:srgbClr val="FF0000"/>
                </a:solidFill>
              </a:rPr>
              <a:t>※Zoom</a:t>
            </a:r>
            <a:r>
              <a:rPr kumimoji="1" lang="ja-JP" altLang="en-US" sz="1400" dirty="0">
                <a:solidFill>
                  <a:srgbClr val="FF0000"/>
                </a:solidFill>
              </a:rPr>
              <a:t>がダウンロードされていない場合は自動的にダウンロードが始まります。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kumimoji="1" lang="en-US" altLang="ja-JP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52A0F31-8318-4504-A3B2-62C4FB62D84C}"/>
              </a:ext>
            </a:extLst>
          </p:cNvPr>
          <p:cNvSpPr/>
          <p:nvPr/>
        </p:nvSpPr>
        <p:spPr>
          <a:xfrm>
            <a:off x="358977" y="1920689"/>
            <a:ext cx="4103490" cy="2483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77FD319-7A04-4B45-BBA5-6FE3BAEE0472}"/>
              </a:ext>
            </a:extLst>
          </p:cNvPr>
          <p:cNvSpPr/>
          <p:nvPr/>
        </p:nvSpPr>
        <p:spPr>
          <a:xfrm>
            <a:off x="2382982" y="3653969"/>
            <a:ext cx="461818" cy="2483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3028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BECB4-5CC2-4EEC-B321-C952732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Zoom</a:t>
            </a:r>
            <a:r>
              <a:rPr lang="ja-JP" altLang="en-US" dirty="0"/>
              <a:t>で会議を行う　</a:t>
            </a:r>
            <a:r>
              <a:rPr lang="en-US" altLang="ja-JP" dirty="0"/>
              <a:t>8/9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B23A93-AD5B-48A7-86EA-65D0E95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851BE4-1BA5-458A-9FB0-4AB619AA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BA695E-AA58-475F-8504-353C69F7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A7FA8F-2F76-4C6A-AF77-229210413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F12802-1FFA-460F-82D0-33AB2716E10A}"/>
              </a:ext>
            </a:extLst>
          </p:cNvPr>
          <p:cNvSpPr txBox="1"/>
          <p:nvPr/>
        </p:nvSpPr>
        <p:spPr>
          <a:xfrm>
            <a:off x="4583788" y="1089025"/>
            <a:ext cx="4307799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/>
              <a:t>『</a:t>
            </a:r>
            <a:r>
              <a:rPr kumimoji="1" lang="ja-JP" altLang="en-US" dirty="0"/>
              <a:t>名前を入力してください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という画面が表示されます。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/>
              <a:t>名前を入力していただき、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ミーティングに参加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をクリックしてください。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77DBA60-DB18-43B2-AB4A-1B1CEAD0E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51" y="1089025"/>
            <a:ext cx="3771900" cy="3457575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33EEF3C-4D60-47B4-BEEB-6BF6D9B93D73}"/>
              </a:ext>
            </a:extLst>
          </p:cNvPr>
          <p:cNvSpPr/>
          <p:nvPr/>
        </p:nvSpPr>
        <p:spPr>
          <a:xfrm>
            <a:off x="792000" y="2128011"/>
            <a:ext cx="3240000" cy="5809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395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BECB4-5CC2-4EEC-B321-C952732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Zoom</a:t>
            </a:r>
            <a:r>
              <a:rPr lang="ja-JP" altLang="en-US" dirty="0"/>
              <a:t>で会議を行う　</a:t>
            </a:r>
            <a:r>
              <a:rPr lang="en-US" altLang="ja-JP" dirty="0"/>
              <a:t>9/9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B23A93-AD5B-48A7-86EA-65D0E95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851BE4-1BA5-458A-9FB0-4AB619AA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BA695E-AA58-475F-8504-353C69F7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A7FA8F-2F76-4C6A-AF77-229210413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F12802-1FFA-460F-82D0-33AB2716E10A}"/>
              </a:ext>
            </a:extLst>
          </p:cNvPr>
          <p:cNvSpPr txBox="1"/>
          <p:nvPr/>
        </p:nvSpPr>
        <p:spPr>
          <a:xfrm>
            <a:off x="4583788" y="1089025"/>
            <a:ext cx="4307799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主催者側が許可するまでお待ちください。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/>
              <a:t>■参加者側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お待ちください。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■主催者側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『</a:t>
            </a:r>
            <a:r>
              <a:rPr kumimoji="1" lang="ja-JP" altLang="en-US" dirty="0"/>
              <a:t>許可する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をクリックしてください。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参加者側の方は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コンピューターでオーディオに参加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をクリックしてください。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07E5BAB-6B45-4D19-8612-059F87E7A7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88" y="1089025"/>
            <a:ext cx="4307799" cy="2883973"/>
          </a:xfrm>
          <a:prstGeom prst="rect">
            <a:avLst/>
          </a:prstGeom>
        </p:spPr>
      </p:pic>
      <p:pic>
        <p:nvPicPr>
          <p:cNvPr id="11" name="図 10" descr="人, 男, 屋内, 電子機器 が含まれている画像&#10;&#10;自動的に生成された説明">
            <a:extLst>
              <a:ext uri="{FF2B5EF4-FFF2-40B4-BE49-F238E27FC236}">
                <a16:creationId xmlns:a16="http://schemas.microsoft.com/office/drawing/2014/main" id="{EEDD624D-8FE2-4049-820E-E828020BC8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412" y="3381273"/>
            <a:ext cx="4244804" cy="2387702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8ACA113-8879-4C3F-9D43-7AC8CD16288F}"/>
              </a:ext>
            </a:extLst>
          </p:cNvPr>
          <p:cNvSpPr/>
          <p:nvPr/>
        </p:nvSpPr>
        <p:spPr>
          <a:xfrm>
            <a:off x="108519" y="5025033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主催者側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0E6D38F-F3D0-43F7-9B09-03A33C507EBC}"/>
              </a:ext>
            </a:extLst>
          </p:cNvPr>
          <p:cNvSpPr/>
          <p:nvPr/>
        </p:nvSpPr>
        <p:spPr>
          <a:xfrm>
            <a:off x="108519" y="2493914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参加者側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4C617FF-9A62-45B9-8BCB-7622D5076A45}"/>
              </a:ext>
            </a:extLst>
          </p:cNvPr>
          <p:cNvSpPr/>
          <p:nvPr/>
        </p:nvSpPr>
        <p:spPr>
          <a:xfrm>
            <a:off x="3223491" y="4349112"/>
            <a:ext cx="614328" cy="28754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02688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BECB4-5CC2-4EEC-B321-C952732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Zoom</a:t>
            </a:r>
            <a:r>
              <a:rPr lang="ja-JP" altLang="en-US" dirty="0"/>
              <a:t>で出来る事（画面の共有）　</a:t>
            </a:r>
            <a:r>
              <a:rPr lang="en-US" altLang="ja-JP" dirty="0"/>
              <a:t>1/2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B23A93-AD5B-48A7-86EA-65D0E95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851BE4-1BA5-458A-9FB0-4AB619AA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BA695E-AA58-475F-8504-353C69F7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A7FA8F-2F76-4C6A-AF77-229210413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F12802-1FFA-460F-82D0-33AB2716E10A}"/>
              </a:ext>
            </a:extLst>
          </p:cNvPr>
          <p:cNvSpPr txBox="1"/>
          <p:nvPr/>
        </p:nvSpPr>
        <p:spPr>
          <a:xfrm>
            <a:off x="4583788" y="1089025"/>
            <a:ext cx="4307799" cy="4622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/>
              <a:t>Zoom</a:t>
            </a:r>
            <a:r>
              <a:rPr kumimoji="1" lang="ja-JP" altLang="en-US" dirty="0"/>
              <a:t>ではビデオ通話などが可能なのですが、その他出来る事があります。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・画面を共有、ファイル共有などです。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まずは画面の共有を行ってみます。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/>
              <a:t>画面下部の</a:t>
            </a:r>
            <a:r>
              <a:rPr kumimoji="1" lang="en-US" altLang="ja-JP" dirty="0"/>
              <a:t>『</a:t>
            </a:r>
            <a:r>
              <a:rPr kumimoji="1" lang="ja-JP" altLang="en-US" dirty="0"/>
              <a:t>画面を共有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『</a:t>
            </a:r>
            <a:r>
              <a:rPr kumimoji="1" lang="ja-JP" altLang="en-US" dirty="0"/>
              <a:t>共有するウィンドウまたはアプリケーションの選択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から共有したい画面またはアプリをクリックし</a:t>
            </a:r>
            <a:r>
              <a:rPr kumimoji="1" lang="en-US" altLang="ja-JP" dirty="0"/>
              <a:t>『</a:t>
            </a:r>
            <a:r>
              <a:rPr kumimoji="1" lang="ja-JP" altLang="en-US" dirty="0"/>
              <a:t>共有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をクリックします。</a:t>
            </a:r>
            <a:endParaRPr kumimoji="1" lang="en-US" altLang="ja-JP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FA156CC-564D-48AD-8451-8A4C6DC497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412" y="1089025"/>
            <a:ext cx="4319588" cy="107333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BDE173B-4E98-4731-937A-4796DE2BC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2" y="2342385"/>
            <a:ext cx="4322618" cy="2701636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5349BE1-B435-4668-9169-386BC851AA77}"/>
              </a:ext>
            </a:extLst>
          </p:cNvPr>
          <p:cNvSpPr/>
          <p:nvPr/>
        </p:nvSpPr>
        <p:spPr>
          <a:xfrm>
            <a:off x="2087418" y="1658647"/>
            <a:ext cx="757382" cy="5037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A43FDA6-0575-41B6-BF3D-9ADEEC94419F}"/>
              </a:ext>
            </a:extLst>
          </p:cNvPr>
          <p:cNvSpPr/>
          <p:nvPr/>
        </p:nvSpPr>
        <p:spPr>
          <a:xfrm>
            <a:off x="369453" y="3424055"/>
            <a:ext cx="914401" cy="6584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5E6DF6F-09F1-423C-A16A-8D7D3D5CE47E}"/>
              </a:ext>
            </a:extLst>
          </p:cNvPr>
          <p:cNvSpPr/>
          <p:nvPr/>
        </p:nvSpPr>
        <p:spPr>
          <a:xfrm>
            <a:off x="4017818" y="4765883"/>
            <a:ext cx="544945" cy="2864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754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BECB4-5CC2-4EEC-B321-C952732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Zoom</a:t>
            </a:r>
            <a:r>
              <a:rPr lang="ja-JP" altLang="en-US" dirty="0"/>
              <a:t>で出来る事（画面の共有）　</a:t>
            </a:r>
            <a:r>
              <a:rPr lang="en-US" altLang="ja-JP" dirty="0"/>
              <a:t>2/2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B23A93-AD5B-48A7-86EA-65D0E95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851BE4-1BA5-458A-9FB0-4AB619AA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BA695E-AA58-475F-8504-353C69F7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A7FA8F-2F76-4C6A-AF77-229210413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F12802-1FFA-460F-82D0-33AB2716E10A}"/>
              </a:ext>
            </a:extLst>
          </p:cNvPr>
          <p:cNvSpPr txBox="1"/>
          <p:nvPr/>
        </p:nvSpPr>
        <p:spPr>
          <a:xfrm>
            <a:off x="4583788" y="1089025"/>
            <a:ext cx="4307799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相手に画面の動きを伝えることができるようになりました。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解除する方法も確認します。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>
                <a:solidFill>
                  <a:srgbClr val="FF0000"/>
                </a:solidFill>
              </a:rPr>
              <a:t>※</a:t>
            </a:r>
            <a:r>
              <a:rPr kumimoji="1" lang="ja-JP" altLang="en-US" dirty="0">
                <a:solidFill>
                  <a:srgbClr val="FF0000"/>
                </a:solidFill>
              </a:rPr>
              <a:t>リモート制御にて相手の画面の操作をすることも可能です。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/>
              <a:t>画面上部の</a:t>
            </a:r>
            <a:r>
              <a:rPr kumimoji="1" lang="en-US" altLang="ja-JP" dirty="0"/>
              <a:t>『</a:t>
            </a:r>
            <a:r>
              <a:rPr kumimoji="1" lang="ja-JP" altLang="en-US" dirty="0"/>
              <a:t>共有の停止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をクリックしてください。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すると画面共有は解除されます。</a:t>
            </a:r>
            <a:endParaRPr kumimoji="1"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F02F04B-0E6B-45B8-A205-FAE7789701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699" y="1089025"/>
            <a:ext cx="4307301" cy="1127702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C2D441F-07E5-483E-ABA4-A0650B359413}"/>
              </a:ext>
            </a:extLst>
          </p:cNvPr>
          <p:cNvSpPr/>
          <p:nvPr/>
        </p:nvSpPr>
        <p:spPr>
          <a:xfrm>
            <a:off x="1902691" y="1461368"/>
            <a:ext cx="729674" cy="228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830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BECB4-5CC2-4EEC-B321-C952732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Zoom</a:t>
            </a:r>
            <a:r>
              <a:rPr lang="ja-JP" altLang="en-US" dirty="0"/>
              <a:t>で出来る事（</a:t>
            </a:r>
            <a:r>
              <a:rPr kumimoji="1" lang="ja-JP" altLang="en-US" dirty="0"/>
              <a:t>ファイル共有</a:t>
            </a:r>
            <a:r>
              <a:rPr lang="ja-JP" altLang="en-US" dirty="0"/>
              <a:t>）　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B23A93-AD5B-48A7-86EA-65D0E95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851BE4-1BA5-458A-9FB0-4AB619AA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BA695E-AA58-475F-8504-353C69F7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A7FA8F-2F76-4C6A-AF77-229210413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F12802-1FFA-460F-82D0-33AB2716E10A}"/>
              </a:ext>
            </a:extLst>
          </p:cNvPr>
          <p:cNvSpPr txBox="1"/>
          <p:nvPr/>
        </p:nvSpPr>
        <p:spPr>
          <a:xfrm>
            <a:off x="4583788" y="1089025"/>
            <a:ext cx="4307799" cy="4207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次に、ファイルを共有してみます。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/>
              <a:t>画面下部の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チャット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をクリックしてください。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画面右側に</a:t>
            </a:r>
            <a:r>
              <a:rPr kumimoji="1" lang="en-US" altLang="ja-JP" dirty="0"/>
              <a:t>Zoom</a:t>
            </a:r>
            <a:r>
              <a:rPr kumimoji="1" lang="ja-JP" altLang="en-US" dirty="0"/>
              <a:t>グループチャットが表示されます。その中の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ファイル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ja-JP" altLang="en-US" dirty="0"/>
              <a:t>すると、</a:t>
            </a:r>
            <a:r>
              <a:rPr kumimoji="1" lang="en-US" altLang="ja-JP" dirty="0"/>
              <a:t>PC</a:t>
            </a:r>
            <a:r>
              <a:rPr kumimoji="1" lang="ja-JP" altLang="en-US" dirty="0"/>
              <a:t>内のファイルや</a:t>
            </a:r>
            <a:r>
              <a:rPr kumimoji="1" lang="en-US" altLang="ja-JP" dirty="0"/>
              <a:t>OneDrive</a:t>
            </a:r>
            <a:r>
              <a:rPr kumimoji="1" lang="ja-JP" altLang="en-US" dirty="0"/>
              <a:t>上のファイルなどを共有する事ができます。</a:t>
            </a:r>
            <a:endParaRPr kumimoji="1" lang="en-US" altLang="ja-JP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2084C10-C5AC-4F46-AF30-EAF61BDBF3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979" y="1108518"/>
            <a:ext cx="4298234" cy="3278756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2D51574-AF9B-4DA3-B255-21EE106678D3}"/>
              </a:ext>
            </a:extLst>
          </p:cNvPr>
          <p:cNvSpPr/>
          <p:nvPr/>
        </p:nvSpPr>
        <p:spPr>
          <a:xfrm>
            <a:off x="261978" y="4143637"/>
            <a:ext cx="366673" cy="2631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56937C1-7DF0-4234-A892-5BA04B648386}"/>
              </a:ext>
            </a:extLst>
          </p:cNvPr>
          <p:cNvSpPr/>
          <p:nvPr/>
        </p:nvSpPr>
        <p:spPr>
          <a:xfrm>
            <a:off x="4010204" y="4000499"/>
            <a:ext cx="366673" cy="1433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607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4C242-BE60-4CB8-B8B9-45B80495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アカウント登録方法　</a:t>
            </a:r>
            <a:r>
              <a:rPr kumimoji="1" lang="en-US" altLang="ja-JP" dirty="0"/>
              <a:t>1/6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03088C9-3DA7-45DC-94BC-A9A5B8CD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B813F72-44BA-4C27-A378-4EAE9E635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33B76D-A71E-4F81-90E0-E7A35998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DF91E48-896B-4E87-98F9-FAA12240C5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042514D-E38B-416B-B988-BBA0875916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489" y="1089025"/>
            <a:ext cx="4357298" cy="22261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6E8DDB-4595-4FC1-869D-1AAB8922546F}"/>
              </a:ext>
            </a:extLst>
          </p:cNvPr>
          <p:cNvSpPr txBox="1"/>
          <p:nvPr/>
        </p:nvSpPr>
        <p:spPr>
          <a:xfrm>
            <a:off x="4583788" y="1089025"/>
            <a:ext cx="4307799" cy="4622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それでは、アカウント登録から始めていきます。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※</a:t>
            </a:r>
            <a:r>
              <a:rPr kumimoji="1" lang="ja-JP" altLang="en-US" dirty="0"/>
              <a:t>アカウント登録は</a:t>
            </a:r>
            <a:r>
              <a:rPr kumimoji="1" lang="en-US" altLang="ja-JP" dirty="0"/>
              <a:t>1</a:t>
            </a:r>
            <a:r>
              <a:rPr kumimoji="1" lang="ja-JP" altLang="en-US" dirty="0"/>
              <a:t>回だけです。</a:t>
            </a:r>
            <a:r>
              <a:rPr kumimoji="1" lang="en-US" altLang="ja-JP" dirty="0"/>
              <a:t>2</a:t>
            </a:r>
            <a:r>
              <a:rPr kumimoji="1" lang="ja-JP" altLang="en-US" dirty="0"/>
              <a:t>回目以降は登録しました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メールアドレス</a:t>
            </a:r>
            <a:r>
              <a:rPr kumimoji="1" lang="en-US" altLang="ja-JP" dirty="0"/>
              <a:t>』『</a:t>
            </a:r>
            <a:r>
              <a:rPr kumimoji="1" lang="ja-JP" altLang="en-US" dirty="0"/>
              <a:t>パスワード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を入力するだけです。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※</a:t>
            </a:r>
            <a:r>
              <a:rPr kumimoji="1" lang="ja-JP" altLang="en-US" dirty="0"/>
              <a:t>設定によっては入力が不要になる場合もあります。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/>
              <a:t>画面右上の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サインアップは無料です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をクリックします。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A1AC1EE-9330-4BD2-8CA9-D7AEC3C92841}"/>
              </a:ext>
            </a:extLst>
          </p:cNvPr>
          <p:cNvSpPr/>
          <p:nvPr/>
        </p:nvSpPr>
        <p:spPr>
          <a:xfrm>
            <a:off x="3218688" y="1191968"/>
            <a:ext cx="1377696" cy="36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775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D748BC-C74F-4504-AEF9-38C0DFDD9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Zoom</a:t>
            </a: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の基本的な使い方</a:t>
            </a:r>
            <a:r>
              <a:rPr lang="ja-JP" altLang="en-US" dirty="0"/>
              <a:t>　まとめ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ED9E27B-1C26-4C7F-A48C-CC446E82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D62122D-8F56-48ED-8E06-4CCFFE9761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/>
              <a:t>Zoom</a:t>
            </a:r>
            <a:r>
              <a:rPr kumimoji="1" lang="ja-JP" altLang="en-US" dirty="0"/>
              <a:t>はク</a:t>
            </a:r>
            <a:r>
              <a:rPr lang="ja-JP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ラウドコンピューティングを使用した</a:t>
            </a:r>
            <a:r>
              <a:rPr lang="en-US" altLang="ja-JP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Web</a:t>
            </a:r>
            <a:r>
              <a:rPr lang="ja-JP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会議サービスになります。</a:t>
            </a:r>
            <a:endParaRPr lang="en-US" altLang="ja-JP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dirty="0">
                <a:solidFill>
                  <a:srgbClr val="4D5156"/>
                </a:solidFill>
                <a:latin typeface="arial" panose="020B0604020202020204" pitchFamily="34" charset="0"/>
              </a:rPr>
              <a:t>Skype</a:t>
            </a:r>
            <a:r>
              <a:rPr kumimoji="1" lang="ja-JP" altLang="en-US" dirty="0">
                <a:solidFill>
                  <a:srgbClr val="4D5156"/>
                </a:solidFill>
                <a:latin typeface="arial" panose="020B0604020202020204" pitchFamily="34" charset="0"/>
              </a:rPr>
              <a:t>と同様に、相手と無料通話、テレビ通話などが可能です。画面共有、ファイル共有も可能になります。</a:t>
            </a:r>
            <a:endParaRPr kumimoji="1" lang="en-US" altLang="ja-JP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ja-JP" dirty="0">
                <a:solidFill>
                  <a:srgbClr val="4D5156"/>
                </a:solidFill>
                <a:latin typeface="arial" panose="020B0604020202020204" pitchFamily="34" charset="0"/>
              </a:rPr>
              <a:t>Skype</a:t>
            </a:r>
            <a:r>
              <a:rPr lang="ja-JP" altLang="en-US" dirty="0">
                <a:solidFill>
                  <a:srgbClr val="4D5156"/>
                </a:solidFill>
                <a:latin typeface="arial" panose="020B0604020202020204" pitchFamily="34" charset="0"/>
              </a:rPr>
              <a:t>と</a:t>
            </a:r>
            <a:r>
              <a:rPr lang="ja-JP" altLang="en-US">
                <a:solidFill>
                  <a:srgbClr val="4D5156"/>
                </a:solidFill>
                <a:latin typeface="arial" panose="020B0604020202020204" pitchFamily="34" charset="0"/>
              </a:rPr>
              <a:t>違い、リモート制御という機能もあります。是非確認してみてください。</a:t>
            </a:r>
            <a:endParaRPr kumimoji="1" lang="en-US" altLang="ja-JP" dirty="0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F42AD5-67DD-4711-A6EE-51F42ECB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97A10-0C88-40DB-8FBA-C715BB5C66B2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2767884-7513-4770-A948-99AEE6002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93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4C242-BE60-4CB8-B8B9-45B80495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アカウント登録方法　</a:t>
            </a:r>
            <a:r>
              <a:rPr kumimoji="1" lang="en-US" altLang="ja-JP" dirty="0"/>
              <a:t> 2/6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03088C9-3DA7-45DC-94BC-A9A5B8CD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B813F72-44BA-4C27-A378-4EAE9E635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33B76D-A71E-4F81-90E0-E7A35998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DF91E48-896B-4E87-98F9-FAA12240C5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6E8DDB-4595-4FC1-869D-1AAB8922546F}"/>
              </a:ext>
            </a:extLst>
          </p:cNvPr>
          <p:cNvSpPr txBox="1"/>
          <p:nvPr/>
        </p:nvSpPr>
        <p:spPr>
          <a:xfrm>
            <a:off x="4583788" y="1089025"/>
            <a:ext cx="4307799" cy="2545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検証のために、誕生日を確認してください。という画面になりました。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/>
              <a:t>入力などをせずに一覧から数字を選び、</a:t>
            </a:r>
            <a:r>
              <a:rPr kumimoji="1" lang="en-US" altLang="ja-JP" dirty="0"/>
              <a:t>『</a:t>
            </a:r>
            <a:r>
              <a:rPr kumimoji="1" lang="ja-JP" altLang="en-US" dirty="0"/>
              <a:t>続ける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をクリックしてください。</a:t>
            </a:r>
            <a:endParaRPr kumimoji="1" lang="en-US" altLang="ja-JP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29B553F1-7A72-4EFA-B71E-5E367C48D3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22" t="16921" r="16921" b="12322"/>
          <a:stretch/>
        </p:blipFill>
        <p:spPr>
          <a:xfrm>
            <a:off x="277090" y="1089024"/>
            <a:ext cx="4294909" cy="1906645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BDFB344-E60F-4EC9-B0A3-002A0B76C81A}"/>
              </a:ext>
            </a:extLst>
          </p:cNvPr>
          <p:cNvSpPr/>
          <p:nvPr/>
        </p:nvSpPr>
        <p:spPr>
          <a:xfrm>
            <a:off x="1009667" y="2065916"/>
            <a:ext cx="2370842" cy="36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118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4C242-BE60-4CB8-B8B9-45B80495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アカウント登録方法　</a:t>
            </a:r>
            <a:r>
              <a:rPr kumimoji="1" lang="en-US" altLang="ja-JP" dirty="0"/>
              <a:t> 3/6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03088C9-3DA7-45DC-94BC-A9A5B8CD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B813F72-44BA-4C27-A378-4EAE9E635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33B76D-A71E-4F81-90E0-E7A35998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DF91E48-896B-4E87-98F9-FAA12240C5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6E8DDB-4595-4FC1-869D-1AAB8922546F}"/>
              </a:ext>
            </a:extLst>
          </p:cNvPr>
          <p:cNvSpPr txBox="1"/>
          <p:nvPr/>
        </p:nvSpPr>
        <p:spPr>
          <a:xfrm>
            <a:off x="4583788" y="1089025"/>
            <a:ext cx="4307799" cy="4669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メールアドレスを入力する画面になりました。仕事でお使いのメールアドレスをお使いください。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sz="1400" dirty="0">
                <a:solidFill>
                  <a:srgbClr val="FF0000"/>
                </a:solidFill>
              </a:rPr>
              <a:t>※</a:t>
            </a:r>
            <a:r>
              <a:rPr kumimoji="1" lang="ja-JP" altLang="en-US" sz="1400" dirty="0">
                <a:solidFill>
                  <a:srgbClr val="FF0000"/>
                </a:solidFill>
              </a:rPr>
              <a:t>その他にも、</a:t>
            </a:r>
            <a:r>
              <a:rPr kumimoji="1" lang="en-US" altLang="ja-JP" sz="1400" dirty="0">
                <a:solidFill>
                  <a:srgbClr val="FF0000"/>
                </a:solidFill>
              </a:rPr>
              <a:t>Google</a:t>
            </a:r>
            <a:r>
              <a:rPr kumimoji="1" lang="ja-JP" altLang="en-US" sz="1400" dirty="0">
                <a:solidFill>
                  <a:srgbClr val="FF0000"/>
                </a:solidFill>
              </a:rPr>
              <a:t>アカウントをお持ちの方は</a:t>
            </a:r>
            <a:r>
              <a:rPr kumimoji="1" lang="en-US" altLang="ja-JP" sz="1400" dirty="0">
                <a:solidFill>
                  <a:srgbClr val="FF0000"/>
                </a:solidFill>
              </a:rPr>
              <a:t>『Google</a:t>
            </a:r>
            <a:r>
              <a:rPr kumimoji="1" lang="ja-JP" altLang="en-US" sz="1400" dirty="0">
                <a:solidFill>
                  <a:srgbClr val="FF0000"/>
                </a:solidFill>
              </a:rPr>
              <a:t>でサインイン</a:t>
            </a:r>
            <a:r>
              <a:rPr kumimoji="1" lang="en-US" altLang="ja-JP" sz="1400" dirty="0">
                <a:solidFill>
                  <a:srgbClr val="FF0000"/>
                </a:solidFill>
              </a:rPr>
              <a:t>』</a:t>
            </a:r>
            <a:r>
              <a:rPr kumimoji="1" lang="ja-JP" altLang="en-US" sz="1400" dirty="0">
                <a:solidFill>
                  <a:srgbClr val="FF0000"/>
                </a:solidFill>
              </a:rPr>
              <a:t>を</a:t>
            </a:r>
            <a:r>
              <a:rPr kumimoji="1" lang="en-US" altLang="ja-JP" sz="1400" dirty="0" err="1">
                <a:solidFill>
                  <a:srgbClr val="FF0000"/>
                </a:solidFill>
              </a:rPr>
              <a:t>facebook</a:t>
            </a:r>
            <a:r>
              <a:rPr kumimoji="1" lang="ja-JP" altLang="en-US" sz="1400" dirty="0">
                <a:solidFill>
                  <a:srgbClr val="FF0000"/>
                </a:solidFill>
              </a:rPr>
              <a:t>アカウントをお持ちの方は</a:t>
            </a:r>
            <a:r>
              <a:rPr kumimoji="1" lang="en-US" altLang="ja-JP" sz="1400" dirty="0">
                <a:solidFill>
                  <a:srgbClr val="FF0000"/>
                </a:solidFill>
              </a:rPr>
              <a:t>『</a:t>
            </a:r>
            <a:r>
              <a:rPr kumimoji="1" lang="en-US" altLang="ja-JP" sz="1400" dirty="0" err="1">
                <a:solidFill>
                  <a:srgbClr val="FF0000"/>
                </a:solidFill>
              </a:rPr>
              <a:t>facebook</a:t>
            </a:r>
            <a:r>
              <a:rPr kumimoji="1" lang="ja-JP" altLang="en-US" sz="1400" dirty="0">
                <a:solidFill>
                  <a:srgbClr val="FF0000"/>
                </a:solidFill>
              </a:rPr>
              <a:t>でサインイン</a:t>
            </a:r>
            <a:r>
              <a:rPr kumimoji="1" lang="en-US" altLang="ja-JP" sz="1400" dirty="0">
                <a:solidFill>
                  <a:srgbClr val="FF0000"/>
                </a:solidFill>
              </a:rPr>
              <a:t>』</a:t>
            </a:r>
            <a:r>
              <a:rPr kumimoji="1" lang="ja-JP" altLang="en-US" sz="1400" dirty="0">
                <a:solidFill>
                  <a:srgbClr val="FF0000"/>
                </a:solidFill>
              </a:rPr>
              <a:t>を使ってみてください。</a:t>
            </a:r>
            <a:endParaRPr kumimoji="1" lang="en-US" altLang="ja-JP" sz="1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/>
              <a:t>仕事用メールアドレスの下のテキストボックスにメールアドレスを入力し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サインアップ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をクリックしてください。</a:t>
            </a:r>
            <a:endParaRPr kumimoji="1"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5E3B227-D216-4B42-8006-593FB446FF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858" y="1089024"/>
            <a:ext cx="4278834" cy="4679975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EB68897-8A1E-4A33-BCDB-923BCFC42129}"/>
              </a:ext>
            </a:extLst>
          </p:cNvPr>
          <p:cNvSpPr/>
          <p:nvPr/>
        </p:nvSpPr>
        <p:spPr>
          <a:xfrm>
            <a:off x="541614" y="2203076"/>
            <a:ext cx="3329346" cy="342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895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F4C242-BE60-4CB8-B8B9-45B80495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アカウント登録方法　</a:t>
            </a:r>
            <a:r>
              <a:rPr kumimoji="1" lang="en-US" altLang="ja-JP" dirty="0"/>
              <a:t> 4/6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03088C9-3DA7-45DC-94BC-A9A5B8CD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B813F72-44BA-4C27-A378-4EAE9E635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033B76D-A71E-4F81-90E0-E7A35998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09DF6A6-5875-4283-890D-57138C196F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131" t="17323" r="35785" b="9843"/>
          <a:stretch/>
        </p:blipFill>
        <p:spPr>
          <a:xfrm>
            <a:off x="676369" y="1089025"/>
            <a:ext cx="3483464" cy="4679950"/>
          </a:xfrm>
          <a:prstGeom prst="rect">
            <a:avLst/>
          </a:prstGeom>
        </p:spPr>
      </p:pic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DF91E48-896B-4E87-98F9-FAA12240C5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6E8DDB-4595-4FC1-869D-1AAB8922546F}"/>
              </a:ext>
            </a:extLst>
          </p:cNvPr>
          <p:cNvSpPr txBox="1"/>
          <p:nvPr/>
        </p:nvSpPr>
        <p:spPr>
          <a:xfrm>
            <a:off x="4583788" y="1089025"/>
            <a:ext cx="4307799" cy="379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横断歩道の画像をすべて選択してください。という画面が表示されました。セキュリティ上必要な事柄ですので、必ず行ってください。スキップなどはできないようになっています。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/>
              <a:t>横断歩道の画像をクリックしていただき、終了しましたら、</a:t>
            </a:r>
            <a:r>
              <a:rPr kumimoji="1" lang="en-US" altLang="ja-JP" dirty="0"/>
              <a:t>『</a:t>
            </a:r>
            <a:r>
              <a:rPr kumimoji="1" lang="ja-JP" altLang="en-US" dirty="0"/>
              <a:t>確認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をクリックしてください。</a:t>
            </a:r>
            <a:endParaRPr kumimoji="1" lang="en-US" altLang="ja-JP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6BACFE0-A614-4415-B550-08D596FB5FDE}"/>
              </a:ext>
            </a:extLst>
          </p:cNvPr>
          <p:cNvSpPr/>
          <p:nvPr/>
        </p:nvSpPr>
        <p:spPr>
          <a:xfrm>
            <a:off x="1897380" y="2081156"/>
            <a:ext cx="1005840" cy="9897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F45F9E9-F8D3-443F-831D-32BC85198CA8}"/>
              </a:ext>
            </a:extLst>
          </p:cNvPr>
          <p:cNvSpPr/>
          <p:nvPr/>
        </p:nvSpPr>
        <p:spPr>
          <a:xfrm>
            <a:off x="891539" y="3069000"/>
            <a:ext cx="1005840" cy="9897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E3C4D74-3A64-4383-9168-9502CEFE7BAE}"/>
              </a:ext>
            </a:extLst>
          </p:cNvPr>
          <p:cNvSpPr/>
          <p:nvPr/>
        </p:nvSpPr>
        <p:spPr>
          <a:xfrm>
            <a:off x="2908771" y="4110900"/>
            <a:ext cx="1005840" cy="9897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4633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 descr="スクリーンショットの画面&#10;&#10;自動的に生成された説明">
            <a:extLst>
              <a:ext uri="{FF2B5EF4-FFF2-40B4-BE49-F238E27FC236}">
                <a16:creationId xmlns:a16="http://schemas.microsoft.com/office/drawing/2014/main" id="{9175FBC5-718C-4290-B58D-1ADA4EFD6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81" y="2875255"/>
            <a:ext cx="4143375" cy="306705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D1BECB4-5CC2-4EEC-B321-C952732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アカウント登録方法　</a:t>
            </a:r>
            <a:r>
              <a:rPr kumimoji="1" lang="en-US" altLang="ja-JP" dirty="0"/>
              <a:t> 5/6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B23A93-AD5B-48A7-86EA-65D0E95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851BE4-1BA5-458A-9FB0-4AB619AA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BA695E-AA58-475F-8504-353C69F7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A7FA8F-2F76-4C6A-AF77-229210413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F12802-1FFA-460F-82D0-33AB2716E10A}"/>
              </a:ext>
            </a:extLst>
          </p:cNvPr>
          <p:cNvSpPr txBox="1"/>
          <p:nvPr/>
        </p:nvSpPr>
        <p:spPr>
          <a:xfrm>
            <a:off x="4583788" y="1089025"/>
            <a:ext cx="4307799" cy="2961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先ほど、登録したメール宛てに</a:t>
            </a:r>
            <a:r>
              <a:rPr kumimoji="1" lang="en-US" altLang="ja-JP" dirty="0"/>
              <a:t>Zoom</a:t>
            </a:r>
            <a:r>
              <a:rPr kumimoji="1" lang="ja-JP" altLang="en-US" dirty="0"/>
              <a:t>からメールがきています。確認をしてみます。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ja-JP" altLang="en-US" dirty="0"/>
              <a:t>メール本文を確認します。</a:t>
            </a:r>
            <a:r>
              <a:rPr kumimoji="1" lang="en-US" altLang="ja-JP" dirty="0"/>
              <a:t>『</a:t>
            </a:r>
            <a:r>
              <a:rPr kumimoji="1" lang="ja-JP" altLang="en-US" dirty="0"/>
              <a:t>アクティブなアカウント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をクリックしてください。</a:t>
            </a:r>
            <a:endParaRPr kumimoji="1" lang="en-US" altLang="ja-JP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AF6BAA9-5C79-477C-BF9A-58258BA099E0}"/>
              </a:ext>
            </a:extLst>
          </p:cNvPr>
          <p:cNvSpPr/>
          <p:nvPr/>
        </p:nvSpPr>
        <p:spPr>
          <a:xfrm>
            <a:off x="1676400" y="4199516"/>
            <a:ext cx="1562100" cy="342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15B4744-BFDC-431E-8F70-064A413A40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3" y="1202438"/>
            <a:ext cx="43053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BECB4-5CC2-4EEC-B321-C952732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アカウント登録方法　</a:t>
            </a:r>
            <a:r>
              <a:rPr kumimoji="1" lang="en-US" altLang="ja-JP" dirty="0"/>
              <a:t>6/6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B23A93-AD5B-48A7-86EA-65D0E95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851BE4-1BA5-458A-9FB0-4AB619AA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BA695E-AA58-475F-8504-353C69F7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A7FA8F-2F76-4C6A-AF77-229210413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F12802-1FFA-460F-82D0-33AB2716E10A}"/>
              </a:ext>
            </a:extLst>
          </p:cNvPr>
          <p:cNvSpPr txBox="1"/>
          <p:nvPr/>
        </p:nvSpPr>
        <p:spPr>
          <a:xfrm>
            <a:off x="4583788" y="1089025"/>
            <a:ext cx="4307799" cy="213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  <a:endParaRPr lang="en-US" altLang="ja-JP" dirty="0"/>
          </a:p>
          <a:p>
            <a:pPr>
              <a:lnSpc>
                <a:spcPct val="150000"/>
              </a:lnSpc>
            </a:pPr>
            <a:r>
              <a:rPr lang="ja-JP" altLang="en-US" dirty="0"/>
              <a:t>あなたは学校を代表して申し込むのですか？ という英文が表示されますが、今回は</a:t>
            </a:r>
            <a:r>
              <a:rPr lang="en-US" altLang="ja-JP" dirty="0"/>
              <a:t>『</a:t>
            </a:r>
            <a:r>
              <a:rPr lang="ja-JP" altLang="en-US" dirty="0"/>
              <a:t>いいえ</a:t>
            </a:r>
            <a:r>
              <a:rPr lang="en-US" altLang="ja-JP" dirty="0"/>
              <a:t>』</a:t>
            </a:r>
            <a:r>
              <a:rPr lang="ja-JP" altLang="en-US" dirty="0"/>
              <a:t>をクリックし</a:t>
            </a:r>
            <a:r>
              <a:rPr lang="en-US" altLang="ja-JP" dirty="0"/>
              <a:t>『</a:t>
            </a:r>
            <a:r>
              <a:rPr lang="ja-JP" altLang="en-US" dirty="0"/>
              <a:t>続ける</a:t>
            </a:r>
            <a:r>
              <a:rPr lang="en-US" altLang="ja-JP" dirty="0"/>
              <a:t>』</a:t>
            </a:r>
            <a:r>
              <a:rPr lang="ja-JP" altLang="en-US" dirty="0"/>
              <a:t>をクリックします</a:t>
            </a:r>
            <a:r>
              <a:rPr kumimoji="1" lang="ja-JP" altLang="en-US" dirty="0"/>
              <a:t>。</a:t>
            </a:r>
            <a:endParaRPr kumimoji="1" lang="en-US" altLang="ja-JP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E97A0BE-147B-49AB-BAE9-5C4F1782FA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412" y="1089025"/>
            <a:ext cx="4307799" cy="1714508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6428B6A-CCC6-474E-91BD-8CE7CDCA9718}"/>
              </a:ext>
            </a:extLst>
          </p:cNvPr>
          <p:cNvSpPr/>
          <p:nvPr/>
        </p:nvSpPr>
        <p:spPr>
          <a:xfrm>
            <a:off x="2407920" y="2058296"/>
            <a:ext cx="609600" cy="3420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438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BECB4-5CC2-4EEC-B321-C9527326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アカウント情報を入力する　</a:t>
            </a:r>
            <a:r>
              <a:rPr lang="en-US" altLang="ja-JP" dirty="0"/>
              <a:t>1/3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FB23A93-AD5B-48A7-86EA-65D0E95EC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0D9E-1ABC-4621-88CF-4871F63333DC}" type="datetime1">
              <a:rPr kumimoji="1" lang="ja-JP" altLang="en-US" smtClean="0"/>
              <a:t>2020/5/9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D851BE4-1BA5-458A-9FB0-4AB619AA4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7BA695E-AA58-475F-8504-353C69F79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E5D22-E6F3-4600-AA23-F2043F872C80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18A7FA8F-2F76-4C6A-AF77-2292104139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6F12802-1FFA-460F-82D0-33AB2716E10A}"/>
              </a:ext>
            </a:extLst>
          </p:cNvPr>
          <p:cNvSpPr txBox="1"/>
          <p:nvPr/>
        </p:nvSpPr>
        <p:spPr>
          <a:xfrm>
            <a:off x="4583788" y="1089025"/>
            <a:ext cx="4307799" cy="528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/>
              <a:t>アカウントが作成されたそうですが、このままでは</a:t>
            </a:r>
            <a:r>
              <a:rPr kumimoji="1" lang="en-US" altLang="ja-JP" dirty="0"/>
              <a:t>Zoom</a:t>
            </a:r>
            <a:r>
              <a:rPr kumimoji="1" lang="ja-JP" altLang="en-US" dirty="0"/>
              <a:t>は使えません、詳細情報やパスワードなどを入力していきましょう。</a:t>
            </a:r>
            <a:endParaRPr kumimoji="1" lang="en-US" altLang="ja-JP" dirty="0"/>
          </a:p>
          <a:p>
            <a:pPr>
              <a:lnSpc>
                <a:spcPct val="150000"/>
              </a:lnSpc>
            </a:pPr>
            <a:endParaRPr kumimoji="1" lang="en-US" altLang="ja-JP" dirty="0"/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【</a:t>
            </a:r>
            <a:r>
              <a:rPr kumimoji="1" lang="ja-JP" altLang="en-US" dirty="0"/>
              <a:t>操作方法</a:t>
            </a:r>
            <a:r>
              <a:rPr kumimoji="1" lang="en-US" altLang="ja-JP" dirty="0"/>
              <a:t>】</a:t>
            </a:r>
          </a:p>
          <a:p>
            <a:pPr>
              <a:lnSpc>
                <a:spcPct val="150000"/>
              </a:lnSpc>
            </a:pPr>
            <a:r>
              <a:rPr kumimoji="1" lang="en-US" altLang="ja-JP" dirty="0"/>
              <a:t>『</a:t>
            </a:r>
            <a:r>
              <a:rPr kumimoji="1" lang="ja-JP" altLang="en-US" dirty="0"/>
              <a:t>名</a:t>
            </a:r>
            <a:r>
              <a:rPr kumimoji="1" lang="en-US" altLang="ja-JP" dirty="0"/>
              <a:t>』『</a:t>
            </a:r>
            <a:r>
              <a:rPr kumimoji="1" lang="ja-JP" altLang="en-US" dirty="0"/>
              <a:t>姓</a:t>
            </a:r>
            <a:r>
              <a:rPr kumimoji="1" lang="en-US" altLang="ja-JP" dirty="0"/>
              <a:t>』『</a:t>
            </a:r>
            <a:r>
              <a:rPr kumimoji="1" lang="ja-JP" altLang="en-US" dirty="0"/>
              <a:t>パスワード</a:t>
            </a:r>
            <a:r>
              <a:rPr kumimoji="1" lang="en-US" altLang="ja-JP" dirty="0"/>
              <a:t>』『</a:t>
            </a:r>
            <a:r>
              <a:rPr kumimoji="1" lang="ja-JP" altLang="en-US" dirty="0"/>
              <a:t>パスワードを確認する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を入力し</a:t>
            </a:r>
            <a:r>
              <a:rPr kumimoji="1" lang="en-US" altLang="ja-JP" dirty="0"/>
              <a:t>『</a:t>
            </a:r>
            <a:r>
              <a:rPr kumimoji="1" lang="ja-JP" altLang="en-US" dirty="0"/>
              <a:t>続ける</a:t>
            </a:r>
            <a:r>
              <a:rPr kumimoji="1" lang="en-US" altLang="ja-JP" dirty="0"/>
              <a:t>』</a:t>
            </a:r>
            <a:r>
              <a:rPr kumimoji="1" lang="ja-JP" altLang="en-US" dirty="0"/>
              <a:t>をクリックします。</a:t>
            </a:r>
            <a:endParaRPr kumimoji="1" lang="en-US" altLang="ja-JP" dirty="0"/>
          </a:p>
          <a:p>
            <a:r>
              <a:rPr lang="en-US" altLang="ja-JP" sz="1400" dirty="0">
                <a:solidFill>
                  <a:srgbClr val="FF0000"/>
                </a:solidFill>
              </a:rPr>
              <a:t>※</a:t>
            </a:r>
            <a:r>
              <a:rPr lang="ja-JP" altLang="en-US" sz="1400" dirty="0">
                <a:solidFill>
                  <a:srgbClr val="FF0000"/>
                </a:solidFill>
              </a:rPr>
              <a:t>パスワードは次の通りでなければなりません。</a:t>
            </a:r>
          </a:p>
          <a:p>
            <a:r>
              <a:rPr lang="ja-JP" altLang="en-US" sz="1400" dirty="0">
                <a:solidFill>
                  <a:srgbClr val="FF0000"/>
                </a:solidFill>
              </a:rPr>
              <a:t>文字は</a:t>
            </a:r>
            <a:r>
              <a:rPr lang="en-US" altLang="ja-JP" sz="1400" dirty="0">
                <a:solidFill>
                  <a:srgbClr val="FF0000"/>
                </a:solidFill>
              </a:rPr>
              <a:t>8</a:t>
            </a:r>
            <a:r>
              <a:rPr lang="ja-JP" altLang="en-US" sz="1400" dirty="0">
                <a:solidFill>
                  <a:srgbClr val="FF0000"/>
                </a:solidFill>
              </a:rPr>
              <a:t>字以上</a:t>
            </a:r>
          </a:p>
          <a:p>
            <a:r>
              <a:rPr lang="en-US" altLang="ja-JP" sz="1400" dirty="0">
                <a:solidFill>
                  <a:srgbClr val="FF0000"/>
                </a:solidFill>
              </a:rPr>
              <a:t>1</a:t>
            </a:r>
            <a:r>
              <a:rPr lang="ja-JP" altLang="en-US" sz="1400" dirty="0">
                <a:solidFill>
                  <a:srgbClr val="FF0000"/>
                </a:solidFill>
              </a:rPr>
              <a:t>つ以上の文字（</a:t>
            </a:r>
            <a:r>
              <a:rPr lang="en-US" altLang="ja-JP" sz="1400" dirty="0">
                <a:solidFill>
                  <a:srgbClr val="FF0000"/>
                </a:solidFill>
              </a:rPr>
              <a:t>a</a:t>
            </a:r>
            <a:r>
              <a:rPr lang="ja-JP" altLang="en-US" sz="1400" dirty="0">
                <a:solidFill>
                  <a:srgbClr val="FF0000"/>
                </a:solidFill>
              </a:rPr>
              <a:t>、</a:t>
            </a:r>
            <a:r>
              <a:rPr lang="en-US" altLang="ja-JP" sz="1400" dirty="0">
                <a:solidFill>
                  <a:srgbClr val="FF0000"/>
                </a:solidFill>
              </a:rPr>
              <a:t>b</a:t>
            </a:r>
            <a:r>
              <a:rPr lang="ja-JP" altLang="en-US" sz="1400" dirty="0">
                <a:solidFill>
                  <a:srgbClr val="FF0000"/>
                </a:solidFill>
              </a:rPr>
              <a:t>、</a:t>
            </a:r>
            <a:r>
              <a:rPr lang="en-US" altLang="ja-JP" sz="1400" dirty="0">
                <a:solidFill>
                  <a:srgbClr val="FF0000"/>
                </a:solidFill>
              </a:rPr>
              <a:t>c…</a:t>
            </a:r>
            <a:r>
              <a:rPr lang="ja-JP" altLang="en-US" sz="1400" dirty="0">
                <a:solidFill>
                  <a:srgbClr val="FF0000"/>
                </a:solidFill>
              </a:rPr>
              <a:t>）</a:t>
            </a:r>
          </a:p>
          <a:p>
            <a:r>
              <a:rPr lang="en-US" altLang="ja-JP" sz="1400" dirty="0">
                <a:solidFill>
                  <a:srgbClr val="FF0000"/>
                </a:solidFill>
              </a:rPr>
              <a:t>1</a:t>
            </a:r>
            <a:r>
              <a:rPr lang="ja-JP" altLang="en-US" sz="1400" dirty="0">
                <a:solidFill>
                  <a:srgbClr val="FF0000"/>
                </a:solidFill>
              </a:rPr>
              <a:t>つ以上の数字（</a:t>
            </a:r>
            <a:r>
              <a:rPr lang="en-US" altLang="ja-JP" sz="1400" dirty="0">
                <a:solidFill>
                  <a:srgbClr val="FF0000"/>
                </a:solidFill>
              </a:rPr>
              <a:t>1</a:t>
            </a:r>
            <a:r>
              <a:rPr lang="ja-JP" altLang="en-US" sz="1400" dirty="0">
                <a:solidFill>
                  <a:srgbClr val="FF0000"/>
                </a:solidFill>
              </a:rPr>
              <a:t>、</a:t>
            </a:r>
            <a:r>
              <a:rPr lang="en-US" altLang="ja-JP" sz="1400" dirty="0">
                <a:solidFill>
                  <a:srgbClr val="FF0000"/>
                </a:solidFill>
              </a:rPr>
              <a:t>2</a:t>
            </a:r>
            <a:r>
              <a:rPr lang="ja-JP" altLang="en-US" sz="1400" dirty="0">
                <a:solidFill>
                  <a:srgbClr val="FF0000"/>
                </a:solidFill>
              </a:rPr>
              <a:t>、</a:t>
            </a:r>
            <a:r>
              <a:rPr lang="en-US" altLang="ja-JP" sz="1400" dirty="0">
                <a:solidFill>
                  <a:srgbClr val="FF0000"/>
                </a:solidFill>
              </a:rPr>
              <a:t>3...</a:t>
            </a:r>
            <a:r>
              <a:rPr lang="ja-JP" altLang="en-US" sz="1400" dirty="0">
                <a:solidFill>
                  <a:srgbClr val="FF0000"/>
                </a:solidFill>
              </a:rPr>
              <a:t>）</a:t>
            </a:r>
          </a:p>
          <a:p>
            <a:r>
              <a:rPr lang="ja-JP" altLang="en-US" sz="1400" dirty="0">
                <a:solidFill>
                  <a:srgbClr val="FF0000"/>
                </a:solidFill>
              </a:rPr>
              <a:t>大文字と小文字の両方を含む</a:t>
            </a:r>
          </a:p>
          <a:p>
            <a:pPr>
              <a:lnSpc>
                <a:spcPct val="150000"/>
              </a:lnSpc>
            </a:pPr>
            <a:endParaRPr kumimoji="1"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11F429B-818E-4CDD-85BB-5E86CD6CFA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411" y="1089025"/>
            <a:ext cx="4307801" cy="378024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35D279E-9E98-4C53-8D35-549645E991DD}"/>
              </a:ext>
            </a:extLst>
          </p:cNvPr>
          <p:cNvSpPr/>
          <p:nvPr/>
        </p:nvSpPr>
        <p:spPr>
          <a:xfrm>
            <a:off x="1272540" y="2667896"/>
            <a:ext cx="2202180" cy="15307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944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9537</TotalTime>
  <Words>1729</Words>
  <Application>Microsoft Office PowerPoint</Application>
  <PresentationFormat>画面に合わせる (4:3)</PresentationFormat>
  <Paragraphs>245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37" baseType="lpstr">
      <vt:lpstr>ＭＳ Ｐゴシック</vt:lpstr>
      <vt:lpstr>游ゴシック</vt:lpstr>
      <vt:lpstr>Arial</vt:lpstr>
      <vt:lpstr>Arial</vt:lpstr>
      <vt:lpstr>Calibri</vt:lpstr>
      <vt:lpstr>Calibri Light</vt:lpstr>
      <vt:lpstr>Office テーマ</vt:lpstr>
      <vt:lpstr>Zoomの基本的な使い方</vt:lpstr>
      <vt:lpstr>Zoomの基本的な使い方　目次</vt:lpstr>
      <vt:lpstr>アカウント登録方法　1/6</vt:lpstr>
      <vt:lpstr>アカウント登録方法　 2/6</vt:lpstr>
      <vt:lpstr>アカウント登録方法　 3/6</vt:lpstr>
      <vt:lpstr>アカウント登録方法　 4/6</vt:lpstr>
      <vt:lpstr>アカウント登録方法　 5/6</vt:lpstr>
      <vt:lpstr>アカウント登録方法　6/6</vt:lpstr>
      <vt:lpstr>アカウント情報を入力する　1/3</vt:lpstr>
      <vt:lpstr>アカウント情報を入力する　2/3</vt:lpstr>
      <vt:lpstr>アカウント情報を入力する　3/3</vt:lpstr>
      <vt:lpstr>Zoomをインストールする　1/5</vt:lpstr>
      <vt:lpstr>Zoomをインストールする　2/5</vt:lpstr>
      <vt:lpstr>Zoomをインストールする　3/5</vt:lpstr>
      <vt:lpstr>Zoomをインストールする　4/5</vt:lpstr>
      <vt:lpstr>Zoomをインストールする　5/5</vt:lpstr>
      <vt:lpstr>Zoomで会議を行う</vt:lpstr>
      <vt:lpstr>Zoomで会議を行う　1/9</vt:lpstr>
      <vt:lpstr>Zoomで会議を行う　2/9</vt:lpstr>
      <vt:lpstr>Zoomで会議を行う　3/9</vt:lpstr>
      <vt:lpstr>Zoomで会議を行う　4/9</vt:lpstr>
      <vt:lpstr>Zoomで会議を行う　5/9</vt:lpstr>
      <vt:lpstr>Zoomで会議を行う　6/9</vt:lpstr>
      <vt:lpstr>Zoomで会議を行う　7/9</vt:lpstr>
      <vt:lpstr>Zoomで会議を行う　8/9</vt:lpstr>
      <vt:lpstr>Zoomで会議を行う　9/9</vt:lpstr>
      <vt:lpstr>Zoomで出来る事（画面の共有）　1/2</vt:lpstr>
      <vt:lpstr>Zoomで出来る事（画面の共有）　2/2</vt:lpstr>
      <vt:lpstr>Zoomで出来る事（ファイル共有）　</vt:lpstr>
      <vt:lpstr>Zoomの基本的な使い方　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講習会 ～あなたの現状をしるために～</dc:title>
  <dc:creator>光伸 水谷</dc:creator>
  <cp:lastModifiedBy>光伸 水谷</cp:lastModifiedBy>
  <cp:revision>448</cp:revision>
  <dcterms:created xsi:type="dcterms:W3CDTF">2019-10-07T00:15:18Z</dcterms:created>
  <dcterms:modified xsi:type="dcterms:W3CDTF">2020-05-09T01:50:56Z</dcterms:modified>
</cp:coreProperties>
</file>